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1"/>
  </p:notesMasterIdLst>
  <p:sldIdLst>
    <p:sldId id="256" r:id="rId2"/>
    <p:sldId id="314" r:id="rId3"/>
    <p:sldId id="312" r:id="rId4"/>
    <p:sldId id="257" r:id="rId5"/>
    <p:sldId id="258" r:id="rId6"/>
    <p:sldId id="315" r:id="rId7"/>
    <p:sldId id="316" r:id="rId8"/>
    <p:sldId id="318" r:id="rId9"/>
    <p:sldId id="319" r:id="rId10"/>
  </p:sldIdLst>
  <p:sldSz cx="9144000" cy="5143500" type="screen16x9"/>
  <p:notesSz cx="6858000" cy="9144000"/>
  <p:embeddedFontLst>
    <p:embeddedFont>
      <p:font typeface="Commissioner" panose="020B0604020202020204" charset="0"/>
      <p:regular r:id="rId12"/>
      <p:bold r:id="rId13"/>
    </p:embeddedFont>
    <p:embeddedFont>
      <p:font typeface="Golos Text" panose="020B0604020202020204" charset="0"/>
      <p:regular r:id="rId14"/>
      <p:bold r:id="rId15"/>
    </p:embeddedFont>
    <p:embeddedFont>
      <p:font typeface="Golos Text SemiBold" panose="020B0604020202020204" charset="0"/>
      <p:regular r:id="rId16"/>
      <p:bold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93"/>
    <a:srgbClr val="657E93"/>
    <a:srgbClr val="CCCC00"/>
    <a:srgbClr val="006621"/>
    <a:srgbClr val="996600"/>
    <a:srgbClr val="FFD900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3DC6F2-C802-4B2A-BA34-03F22882E66A}">
  <a:tblStyle styleId="{903DC6F2-C802-4B2A-BA34-03F22882E6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323" autoAdjust="0"/>
  </p:normalViewPr>
  <p:slideViewPr>
    <p:cSldViewPr snapToGrid="0">
      <p:cViewPr varScale="1">
        <p:scale>
          <a:sx n="149" d="100"/>
          <a:sy n="149" d="100"/>
        </p:scale>
        <p:origin x="46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34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</c:v>
                </c:pt>
                <c:pt idx="1">
                  <c:v>59</c:v>
                </c:pt>
                <c:pt idx="2">
                  <c:v>53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7-4B25-93EA-BEC7FC7453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Труд-но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</c:v>
                </c:pt>
                <c:pt idx="1">
                  <c:v>47</c:v>
                </c:pt>
                <c:pt idx="2">
                  <c:v>41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67-4B25-93EA-BEC7FC7453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ВУЗ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67-4B25-93EA-BEC7FC7453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3929216"/>
        <c:axId val="1523938368"/>
      </c:barChart>
      <c:catAx>
        <c:axId val="152392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KZ"/>
          </a:p>
        </c:txPr>
        <c:crossAx val="1523938368"/>
        <c:crosses val="autoZero"/>
        <c:auto val="1"/>
        <c:lblAlgn val="ctr"/>
        <c:lblOffset val="100"/>
        <c:noMultiLvlLbl val="0"/>
      </c:catAx>
      <c:valAx>
        <c:axId val="1523938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392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34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10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E-472B-82CA-A641777EE7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Труд-но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10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E-472B-82CA-A641777EE7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ВУЗ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1E-472B-82CA-A641777EE7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3929216"/>
        <c:axId val="1523938368"/>
      </c:barChart>
      <c:catAx>
        <c:axId val="152392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KZ"/>
          </a:p>
        </c:txPr>
        <c:crossAx val="1523938368"/>
        <c:crosses val="autoZero"/>
        <c:auto val="1"/>
        <c:lblAlgn val="ctr"/>
        <c:lblOffset val="100"/>
        <c:noMultiLvlLbl val="0"/>
      </c:catAx>
      <c:valAx>
        <c:axId val="1523938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392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34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17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D-4E0B-9A64-43F80E0DE7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Труд-но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D-4E0B-9A64-43F80E0DE7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ВУЗ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7D-4E0B-9A64-43F80E0DE7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3929216"/>
        <c:axId val="1523938368"/>
      </c:barChart>
      <c:catAx>
        <c:axId val="152392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KZ"/>
          </a:p>
        </c:txPr>
        <c:crossAx val="1523938368"/>
        <c:crosses val="autoZero"/>
        <c:auto val="1"/>
        <c:lblAlgn val="ctr"/>
        <c:lblOffset val="100"/>
        <c:noMultiLvlLbl val="0"/>
      </c:catAx>
      <c:valAx>
        <c:axId val="1523938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392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34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12</c:v>
                </c:pt>
                <c:pt idx="2">
                  <c:v>24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51-4CDF-BF7B-EAA34793F2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Труд-но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23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51-4CDF-BF7B-EAA34793F2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ВУЗ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51-4CDF-BF7B-EAA34793F2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3929216"/>
        <c:axId val="1523938368"/>
      </c:barChart>
      <c:catAx>
        <c:axId val="152392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KZ"/>
          </a:p>
        </c:txPr>
        <c:crossAx val="1523938368"/>
        <c:crosses val="autoZero"/>
        <c:auto val="1"/>
        <c:lblAlgn val="ctr"/>
        <c:lblOffset val="100"/>
        <c:noMultiLvlLbl val="0"/>
      </c:catAx>
      <c:valAx>
        <c:axId val="1523938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392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</c:v>
                </c:pt>
                <c:pt idx="1">
                  <c:v>87</c:v>
                </c:pt>
                <c:pt idx="2">
                  <c:v>104</c:v>
                </c:pt>
                <c:pt idx="3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E-4870-A593-C654898AD0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Труд-но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87</c:v>
                </c:pt>
                <c:pt idx="1">
                  <c:v>74</c:v>
                </c:pt>
                <c:pt idx="2">
                  <c:v>88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E-4870-A593-C654898AD0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ВУЗ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8E-4870-A593-C654898AD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23929216"/>
        <c:axId val="1523938368"/>
      </c:barChart>
      <c:catAx>
        <c:axId val="152392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KZ"/>
          </a:p>
        </c:txPr>
        <c:crossAx val="1523938368"/>
        <c:crosses val="autoZero"/>
        <c:auto val="1"/>
        <c:lblAlgn val="ctr"/>
        <c:lblOffset val="100"/>
        <c:noMultiLvlLbl val="0"/>
      </c:catAx>
      <c:valAx>
        <c:axId val="1523938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392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5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47bfd1ed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747bfd1ed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1d0e38a952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1d0e38a952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09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1d68b759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31d68b759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747bfd1ed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747bfd1ed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747bfd1ed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747bfd1ed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85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747bfd1ed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747bfd1ed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03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32200"/>
            <a:ext cx="50049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7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315975"/>
            <a:ext cx="50049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5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91100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55375" y="539500"/>
            <a:ext cx="9199350" cy="4604000"/>
            <a:chOff x="-55375" y="539500"/>
            <a:chExt cx="9199350" cy="4604000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-55375" y="4608575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4751675" y="539500"/>
              <a:ext cx="439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8430775" y="805200"/>
              <a:ext cx="0" cy="433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0" y="0"/>
            <a:ext cx="28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141900" y="-26"/>
            <a:ext cx="9002025" cy="4876051"/>
            <a:chOff x="141900" y="-26"/>
            <a:chExt cx="9002025" cy="4876051"/>
          </a:xfrm>
        </p:grpSpPr>
        <p:cxnSp>
          <p:nvCxnSpPr>
            <p:cNvPr id="41" name="Google Shape;41;p6"/>
            <p:cNvCxnSpPr/>
            <p:nvPr/>
          </p:nvCxnSpPr>
          <p:spPr>
            <a:xfrm>
              <a:off x="4576425" y="4876025"/>
              <a:ext cx="4567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6"/>
            <p:cNvCxnSpPr/>
            <p:nvPr/>
          </p:nvCxnSpPr>
          <p:spPr>
            <a:xfrm rot="10800000">
              <a:off x="141900" y="-26"/>
              <a:ext cx="0" cy="3958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1936100" y="2129352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2"/>
          </p:nvPr>
        </p:nvSpPr>
        <p:spPr>
          <a:xfrm>
            <a:off x="1936100" y="1370275"/>
            <a:ext cx="22887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3" hasCustomPrompt="1"/>
          </p:nvPr>
        </p:nvSpPr>
        <p:spPr>
          <a:xfrm>
            <a:off x="993600" y="1483400"/>
            <a:ext cx="876300" cy="115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4"/>
          </p:nvPr>
        </p:nvSpPr>
        <p:spPr>
          <a:xfrm>
            <a:off x="1936100" y="3827175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5"/>
          </p:nvPr>
        </p:nvSpPr>
        <p:spPr>
          <a:xfrm>
            <a:off x="1936100" y="3068200"/>
            <a:ext cx="22887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6" hasCustomPrompt="1"/>
          </p:nvPr>
        </p:nvSpPr>
        <p:spPr>
          <a:xfrm>
            <a:off x="993600" y="3179712"/>
            <a:ext cx="876300" cy="115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5969570" y="2129352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8"/>
          </p:nvPr>
        </p:nvSpPr>
        <p:spPr>
          <a:xfrm>
            <a:off x="5969570" y="1370275"/>
            <a:ext cx="22887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9" hasCustomPrompt="1"/>
          </p:nvPr>
        </p:nvSpPr>
        <p:spPr>
          <a:xfrm>
            <a:off x="5033780" y="1483400"/>
            <a:ext cx="876300" cy="115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5969570" y="3827175"/>
            <a:ext cx="2288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5969570" y="3068200"/>
            <a:ext cx="22887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3780" y="3179712"/>
            <a:ext cx="876300" cy="115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cxnSp>
        <p:nvCxnSpPr>
          <p:cNvPr id="91" name="Google Shape;91;p13"/>
          <p:cNvCxnSpPr/>
          <p:nvPr/>
        </p:nvCxnSpPr>
        <p:spPr>
          <a:xfrm rot="10800000">
            <a:off x="9002100" y="-100"/>
            <a:ext cx="0" cy="265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1"/>
          </p:nvPr>
        </p:nvSpPr>
        <p:spPr>
          <a:xfrm>
            <a:off x="713263" y="3406527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2"/>
          </p:nvPr>
        </p:nvSpPr>
        <p:spPr>
          <a:xfrm>
            <a:off x="713263" y="2785375"/>
            <a:ext cx="2400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3"/>
          </p:nvPr>
        </p:nvSpPr>
        <p:spPr>
          <a:xfrm>
            <a:off x="6030438" y="3406527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4"/>
          </p:nvPr>
        </p:nvSpPr>
        <p:spPr>
          <a:xfrm>
            <a:off x="6030438" y="2782400"/>
            <a:ext cx="2400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5"/>
          </p:nvPr>
        </p:nvSpPr>
        <p:spPr>
          <a:xfrm>
            <a:off x="3371850" y="3406527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subTitle" idx="6"/>
          </p:nvPr>
        </p:nvSpPr>
        <p:spPr>
          <a:xfrm>
            <a:off x="3371850" y="2782400"/>
            <a:ext cx="2400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200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4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Google Shape;265;p33"/>
          <p:cNvCxnSpPr/>
          <p:nvPr/>
        </p:nvCxnSpPr>
        <p:spPr>
          <a:xfrm rot="10800000">
            <a:off x="9002100" y="-100"/>
            <a:ext cx="0" cy="265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Google Shape;266;p33"/>
          <p:cNvSpPr/>
          <p:nvPr/>
        </p:nvSpPr>
        <p:spPr>
          <a:xfrm>
            <a:off x="8291100" y="0"/>
            <a:ext cx="8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" name="Google Shape;267;p33"/>
          <p:cNvCxnSpPr/>
          <p:nvPr/>
        </p:nvCxnSpPr>
        <p:spPr>
          <a:xfrm>
            <a:off x="4273200" y="4876025"/>
            <a:ext cx="487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33"/>
          <p:cNvCxnSpPr/>
          <p:nvPr/>
        </p:nvCxnSpPr>
        <p:spPr>
          <a:xfrm rot="10800000">
            <a:off x="711250" y="0"/>
            <a:ext cx="0" cy="413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/>
          <p:nvPr/>
        </p:nvSpPr>
        <p:spPr>
          <a:xfrm rot="10800000">
            <a:off x="125" y="0"/>
            <a:ext cx="716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34"/>
          <p:cNvGrpSpPr/>
          <p:nvPr/>
        </p:nvGrpSpPr>
        <p:grpSpPr>
          <a:xfrm rot="10800000">
            <a:off x="0" y="363100"/>
            <a:ext cx="8860200" cy="4780400"/>
            <a:chOff x="283800" y="0"/>
            <a:chExt cx="8860200" cy="4780400"/>
          </a:xfrm>
        </p:grpSpPr>
        <p:cxnSp>
          <p:nvCxnSpPr>
            <p:cNvPr id="272" name="Google Shape;272;p34"/>
            <p:cNvCxnSpPr/>
            <p:nvPr/>
          </p:nvCxnSpPr>
          <p:spPr>
            <a:xfrm>
              <a:off x="4273200" y="4780400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34"/>
            <p:cNvCxnSpPr/>
            <p:nvPr/>
          </p:nvCxnSpPr>
          <p:spPr>
            <a:xfrm rot="10800000">
              <a:off x="283800" y="0"/>
              <a:ext cx="0" cy="413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70650"/>
            <a:ext cx="77175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  <p:sldLayoutId id="2147483673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>
            <a:spLocks noGrp="1"/>
          </p:cNvSpPr>
          <p:nvPr>
            <p:ph type="ctrTitle"/>
          </p:nvPr>
        </p:nvSpPr>
        <p:spPr>
          <a:xfrm>
            <a:off x="713225" y="1297030"/>
            <a:ext cx="50049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514A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СТРАТЕГИЧЕСКАЯ  ПРОГРАММА РАЗВИТИЯ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Google Shape;291;p41"/>
          <p:cNvSpPr txBox="1">
            <a:spLocks noGrp="1"/>
          </p:cNvSpPr>
          <p:nvPr>
            <p:ph type="subTitle" idx="1"/>
          </p:nvPr>
        </p:nvSpPr>
        <p:spPr>
          <a:xfrm>
            <a:off x="713225" y="2838304"/>
            <a:ext cx="6827058" cy="7214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ГККП «Горнотехнический колледж, город Степногорск»</a:t>
            </a:r>
          </a:p>
          <a:p>
            <a:pPr indent="-457200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управлении образования Акмолинской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5E7AD9-8275-4643-A17C-4CC4EFAA4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20" y="715229"/>
            <a:ext cx="1824466" cy="18565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DEC73B-63C8-4CB3-AFE4-62318C1C1EC6}"/>
              </a:ext>
            </a:extLst>
          </p:cNvPr>
          <p:cNvSpPr txBox="1"/>
          <p:nvPr/>
        </p:nvSpPr>
        <p:spPr>
          <a:xfrm>
            <a:off x="835157" y="50226"/>
            <a:ext cx="8595360" cy="332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Стратегическая программа развития колледжа на </a:t>
            </a:r>
            <a:r>
              <a:rPr lang="ru-RU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– 2029 </a:t>
            </a:r>
            <a:r>
              <a:rPr lang="ru-RU" sz="1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гг. разработана на основе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9C8B36-BC19-4B57-B844-F106D778DB34}"/>
              </a:ext>
            </a:extLst>
          </p:cNvPr>
          <p:cNvSpPr txBox="1"/>
          <p:nvPr/>
        </p:nvSpPr>
        <p:spPr>
          <a:xfrm>
            <a:off x="951133" y="705031"/>
            <a:ext cx="38052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Послания Главы государства</a:t>
            </a: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/>
            <a:r>
              <a:rPr lang="ru-RU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</a:t>
            </a: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</a:t>
            </a: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Токаева</a:t>
            </a:r>
            <a:r>
              <a:rPr lang="ru-RU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Казахстана 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«Справедливый Казахстан: закон и</a:t>
            </a: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порядок, экономический рост, общественный оптимизм» 02.02.2024</a:t>
            </a: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  <p:grpSp>
        <p:nvGrpSpPr>
          <p:cNvPr id="13" name="Google Shape;10302;p57">
            <a:extLst>
              <a:ext uri="{FF2B5EF4-FFF2-40B4-BE49-F238E27FC236}">
                <a16:creationId xmlns:a16="http://schemas.microsoft.com/office/drawing/2014/main" id="{065BCC17-B40C-4109-86CC-846B3E30C21A}"/>
              </a:ext>
            </a:extLst>
          </p:cNvPr>
          <p:cNvGrpSpPr/>
          <p:nvPr/>
        </p:nvGrpSpPr>
        <p:grpSpPr>
          <a:xfrm>
            <a:off x="1255928" y="523480"/>
            <a:ext cx="444943" cy="550513"/>
            <a:chOff x="3576626" y="1975821"/>
            <a:chExt cx="284251" cy="351694"/>
          </a:xfrm>
        </p:grpSpPr>
        <p:sp>
          <p:nvSpPr>
            <p:cNvPr id="14" name="Google Shape;10303;p57">
              <a:extLst>
                <a:ext uri="{FF2B5EF4-FFF2-40B4-BE49-F238E27FC236}">
                  <a16:creationId xmlns:a16="http://schemas.microsoft.com/office/drawing/2014/main" id="{49480CE9-17D4-40C1-8460-CE2A6210A32C}"/>
                </a:ext>
              </a:extLst>
            </p:cNvPr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304;p57">
              <a:extLst>
                <a:ext uri="{FF2B5EF4-FFF2-40B4-BE49-F238E27FC236}">
                  <a16:creationId xmlns:a16="http://schemas.microsoft.com/office/drawing/2014/main" id="{97238537-6172-44AF-AE2A-4ADC1406A49F}"/>
                </a:ext>
              </a:extLst>
            </p:cNvPr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05;p57">
              <a:extLst>
                <a:ext uri="{FF2B5EF4-FFF2-40B4-BE49-F238E27FC236}">
                  <a16:creationId xmlns:a16="http://schemas.microsoft.com/office/drawing/2014/main" id="{78703287-81D6-47E4-8C79-401149CDC470}"/>
                </a:ext>
              </a:extLst>
            </p:cNvPr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97E6F33-4924-41FA-B67C-41F0957F948A}"/>
              </a:ext>
            </a:extLst>
          </p:cNvPr>
          <p:cNvSpPr txBox="1"/>
          <p:nvPr/>
        </p:nvSpPr>
        <p:spPr>
          <a:xfrm>
            <a:off x="4887275" y="1810037"/>
            <a:ext cx="38052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Постановления Правительства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РК 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№249 от 28.03.2029г.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утверждении концепции развития дошкольного, среднего, технического и профессионального образования Республики Казахстан на 2023-2029 г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18" name="Google Shape;9905;p56">
            <a:extLst>
              <a:ext uri="{FF2B5EF4-FFF2-40B4-BE49-F238E27FC236}">
                <a16:creationId xmlns:a16="http://schemas.microsoft.com/office/drawing/2014/main" id="{C23B2389-A815-488C-A827-3B92DDC2929D}"/>
              </a:ext>
            </a:extLst>
          </p:cNvPr>
          <p:cNvSpPr/>
          <p:nvPr/>
        </p:nvSpPr>
        <p:spPr>
          <a:xfrm>
            <a:off x="5110998" y="1664477"/>
            <a:ext cx="589278" cy="480285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CED59F-A5F9-4BDC-9D53-55343FC78725}"/>
              </a:ext>
            </a:extLst>
          </p:cNvPr>
          <p:cNvSpPr txBox="1"/>
          <p:nvPr/>
        </p:nvSpPr>
        <p:spPr>
          <a:xfrm>
            <a:off x="903158" y="2710427"/>
            <a:ext cx="3830087" cy="993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Национального доклада 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07000"/>
              </a:lnSpc>
            </a:pPr>
            <a:r>
              <a:rPr lang="ru-RU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«Качественное образование, 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07000"/>
              </a:lnSpc>
            </a:pPr>
            <a:r>
              <a:rPr lang="ru-RU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доступное каждому» Министерства Просвещения Республики Казахстан 2024г.</a:t>
            </a:r>
          </a:p>
        </p:txBody>
      </p:sp>
      <p:grpSp>
        <p:nvGrpSpPr>
          <p:cNvPr id="27" name="Google Shape;10564;p57">
            <a:extLst>
              <a:ext uri="{FF2B5EF4-FFF2-40B4-BE49-F238E27FC236}">
                <a16:creationId xmlns:a16="http://schemas.microsoft.com/office/drawing/2014/main" id="{9E5E0C48-C621-4FB6-A5B2-56315FE27FFC}"/>
              </a:ext>
            </a:extLst>
          </p:cNvPr>
          <p:cNvGrpSpPr/>
          <p:nvPr/>
        </p:nvGrpSpPr>
        <p:grpSpPr>
          <a:xfrm>
            <a:off x="1190199" y="2449303"/>
            <a:ext cx="599361" cy="599361"/>
            <a:chOff x="4891198" y="2925108"/>
            <a:chExt cx="334634" cy="334634"/>
          </a:xfrm>
        </p:grpSpPr>
        <p:sp>
          <p:nvSpPr>
            <p:cNvPr id="28" name="Google Shape;10565;p57">
              <a:extLst>
                <a:ext uri="{FF2B5EF4-FFF2-40B4-BE49-F238E27FC236}">
                  <a16:creationId xmlns:a16="http://schemas.microsoft.com/office/drawing/2014/main" id="{F8F1C5A1-7EE9-44D1-BB02-3CF2B8C1226B}"/>
                </a:ext>
              </a:extLst>
            </p:cNvPr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566;p57">
              <a:extLst>
                <a:ext uri="{FF2B5EF4-FFF2-40B4-BE49-F238E27FC236}">
                  <a16:creationId xmlns:a16="http://schemas.microsoft.com/office/drawing/2014/main" id="{4D109F10-F95A-48BE-AFAD-BD019A04B4DD}"/>
                </a:ext>
              </a:extLst>
            </p:cNvPr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567;p57">
              <a:extLst>
                <a:ext uri="{FF2B5EF4-FFF2-40B4-BE49-F238E27FC236}">
                  <a16:creationId xmlns:a16="http://schemas.microsoft.com/office/drawing/2014/main" id="{F14EAD28-5DE6-40DC-A8B6-2FCBDA929650}"/>
                </a:ext>
              </a:extLst>
            </p:cNvPr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568;p57">
              <a:extLst>
                <a:ext uri="{FF2B5EF4-FFF2-40B4-BE49-F238E27FC236}">
                  <a16:creationId xmlns:a16="http://schemas.microsoft.com/office/drawing/2014/main" id="{1B62132E-2D1D-47CE-8E5E-D3CAE64FC9E3}"/>
                </a:ext>
              </a:extLst>
            </p:cNvPr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569;p57">
              <a:extLst>
                <a:ext uri="{FF2B5EF4-FFF2-40B4-BE49-F238E27FC236}">
                  <a16:creationId xmlns:a16="http://schemas.microsoft.com/office/drawing/2014/main" id="{6FF25EE3-4A57-4A08-8ABA-8D479ACD205E}"/>
                </a:ext>
              </a:extLst>
            </p:cNvPr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570;p57">
              <a:extLst>
                <a:ext uri="{FF2B5EF4-FFF2-40B4-BE49-F238E27FC236}">
                  <a16:creationId xmlns:a16="http://schemas.microsoft.com/office/drawing/2014/main" id="{EF81440B-16AB-48D4-8DA2-8F4E5587270A}"/>
                </a:ext>
              </a:extLst>
            </p:cNvPr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571;p57">
              <a:extLst>
                <a:ext uri="{FF2B5EF4-FFF2-40B4-BE49-F238E27FC236}">
                  <a16:creationId xmlns:a16="http://schemas.microsoft.com/office/drawing/2014/main" id="{5157B6F7-7A67-4EAC-9794-69017563EC5F}"/>
                </a:ext>
              </a:extLst>
            </p:cNvPr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572;p57">
              <a:extLst>
                <a:ext uri="{FF2B5EF4-FFF2-40B4-BE49-F238E27FC236}">
                  <a16:creationId xmlns:a16="http://schemas.microsoft.com/office/drawing/2014/main" id="{66197304-8D5D-45D2-AB40-A06B45D24342}"/>
                </a:ext>
              </a:extLst>
            </p:cNvPr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14E8326-C1F5-4E91-8AB4-80100E0DC8ED}"/>
              </a:ext>
            </a:extLst>
          </p:cNvPr>
          <p:cNvSpPr txBox="1"/>
          <p:nvPr/>
        </p:nvSpPr>
        <p:spPr>
          <a:xfrm>
            <a:off x="4840883" y="3727774"/>
            <a:ext cx="3852500" cy="993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Дорожной карты по реализации Национального доклада 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07000"/>
              </a:lnSpc>
            </a:pPr>
            <a:r>
              <a:rPr lang="ru-RU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«Качественное образование, доступное каждому Акмолинской области 2024г.</a:t>
            </a:r>
          </a:p>
        </p:txBody>
      </p:sp>
      <p:grpSp>
        <p:nvGrpSpPr>
          <p:cNvPr id="44" name="Google Shape;10645;p57">
            <a:extLst>
              <a:ext uri="{FF2B5EF4-FFF2-40B4-BE49-F238E27FC236}">
                <a16:creationId xmlns:a16="http://schemas.microsoft.com/office/drawing/2014/main" id="{05BD645D-99A9-4541-A8DA-C656665D332C}"/>
              </a:ext>
            </a:extLst>
          </p:cNvPr>
          <p:cNvGrpSpPr/>
          <p:nvPr/>
        </p:nvGrpSpPr>
        <p:grpSpPr>
          <a:xfrm>
            <a:off x="5132837" y="3519445"/>
            <a:ext cx="545601" cy="416657"/>
            <a:chOff x="5776798" y="3409778"/>
            <a:chExt cx="346379" cy="264518"/>
          </a:xfrm>
        </p:grpSpPr>
        <p:sp>
          <p:nvSpPr>
            <p:cNvPr id="45" name="Google Shape;10646;p57">
              <a:extLst>
                <a:ext uri="{FF2B5EF4-FFF2-40B4-BE49-F238E27FC236}">
                  <a16:creationId xmlns:a16="http://schemas.microsoft.com/office/drawing/2014/main" id="{F0D6283F-9AD2-4A08-BF98-5E24FB3D9E45}"/>
                </a:ext>
              </a:extLst>
            </p:cNvPr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47;p57">
              <a:extLst>
                <a:ext uri="{FF2B5EF4-FFF2-40B4-BE49-F238E27FC236}">
                  <a16:creationId xmlns:a16="http://schemas.microsoft.com/office/drawing/2014/main" id="{B8B92C6D-C144-47B2-9375-832D12FC94CC}"/>
                </a:ext>
              </a:extLst>
            </p:cNvPr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48;p57">
              <a:extLst>
                <a:ext uri="{FF2B5EF4-FFF2-40B4-BE49-F238E27FC236}">
                  <a16:creationId xmlns:a16="http://schemas.microsoft.com/office/drawing/2014/main" id="{1CF42E4F-6CD0-4FBF-974E-FAE9F87286DC}"/>
                </a:ext>
              </a:extLst>
            </p:cNvPr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49;p57">
              <a:extLst>
                <a:ext uri="{FF2B5EF4-FFF2-40B4-BE49-F238E27FC236}">
                  <a16:creationId xmlns:a16="http://schemas.microsoft.com/office/drawing/2014/main" id="{4A5AE9A3-9686-40D6-9903-1BB28EB5E9FE}"/>
                </a:ext>
              </a:extLst>
            </p:cNvPr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650;p57">
              <a:extLst>
                <a:ext uri="{FF2B5EF4-FFF2-40B4-BE49-F238E27FC236}">
                  <a16:creationId xmlns:a16="http://schemas.microsoft.com/office/drawing/2014/main" id="{ED03A6F0-1108-481E-9BAD-0D56BF775F3B}"/>
                </a:ext>
              </a:extLst>
            </p:cNvPr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651;p57">
              <a:extLst>
                <a:ext uri="{FF2B5EF4-FFF2-40B4-BE49-F238E27FC236}">
                  <a16:creationId xmlns:a16="http://schemas.microsoft.com/office/drawing/2014/main" id="{B6910EC1-37BB-46FA-8DF5-530C58547A78}"/>
                </a:ext>
              </a:extLst>
            </p:cNvPr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820;p49">
            <a:extLst>
              <a:ext uri="{FF2B5EF4-FFF2-40B4-BE49-F238E27FC236}">
                <a16:creationId xmlns:a16="http://schemas.microsoft.com/office/drawing/2014/main" id="{1500C7EF-BE70-4460-88D2-77FC707B8A4F}"/>
              </a:ext>
            </a:extLst>
          </p:cNvPr>
          <p:cNvGrpSpPr/>
          <p:nvPr/>
        </p:nvGrpSpPr>
        <p:grpSpPr>
          <a:xfrm>
            <a:off x="4863296" y="1478827"/>
            <a:ext cx="3830087" cy="1388173"/>
            <a:chOff x="1046767" y="4756633"/>
            <a:chExt cx="859646" cy="292841"/>
          </a:xfrm>
        </p:grpSpPr>
        <p:sp>
          <p:nvSpPr>
            <p:cNvPr id="60" name="Google Shape;1821;p49">
              <a:extLst>
                <a:ext uri="{FF2B5EF4-FFF2-40B4-BE49-F238E27FC236}">
                  <a16:creationId xmlns:a16="http://schemas.microsoft.com/office/drawing/2014/main" id="{73F79A8F-2F68-42DF-86EF-F1962C4D1E76}"/>
                </a:ext>
              </a:extLst>
            </p:cNvPr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22;p49">
              <a:extLst>
                <a:ext uri="{FF2B5EF4-FFF2-40B4-BE49-F238E27FC236}">
                  <a16:creationId xmlns:a16="http://schemas.microsoft.com/office/drawing/2014/main" id="{6EF3E369-2667-413F-BE5E-C7371FF13583}"/>
                </a:ext>
              </a:extLst>
            </p:cNvPr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23;p49">
              <a:extLst>
                <a:ext uri="{FF2B5EF4-FFF2-40B4-BE49-F238E27FC236}">
                  <a16:creationId xmlns:a16="http://schemas.microsoft.com/office/drawing/2014/main" id="{FFCA88D1-D5AF-45A0-B46C-F0597C476D79}"/>
                </a:ext>
              </a:extLst>
            </p:cNvPr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820;p49">
            <a:extLst>
              <a:ext uri="{FF2B5EF4-FFF2-40B4-BE49-F238E27FC236}">
                <a16:creationId xmlns:a16="http://schemas.microsoft.com/office/drawing/2014/main" id="{12804D3D-B778-4D45-B7E3-E9007659356F}"/>
              </a:ext>
            </a:extLst>
          </p:cNvPr>
          <p:cNvGrpSpPr/>
          <p:nvPr/>
        </p:nvGrpSpPr>
        <p:grpSpPr>
          <a:xfrm>
            <a:off x="919406" y="444501"/>
            <a:ext cx="3830087" cy="1388173"/>
            <a:chOff x="1046767" y="4756633"/>
            <a:chExt cx="859646" cy="292841"/>
          </a:xfrm>
        </p:grpSpPr>
        <p:sp>
          <p:nvSpPr>
            <p:cNvPr id="64" name="Google Shape;1821;p49">
              <a:extLst>
                <a:ext uri="{FF2B5EF4-FFF2-40B4-BE49-F238E27FC236}">
                  <a16:creationId xmlns:a16="http://schemas.microsoft.com/office/drawing/2014/main" id="{7EDC2A0B-A0D5-4950-901F-FF8104E57B68}"/>
                </a:ext>
              </a:extLst>
            </p:cNvPr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22;p49">
              <a:extLst>
                <a:ext uri="{FF2B5EF4-FFF2-40B4-BE49-F238E27FC236}">
                  <a16:creationId xmlns:a16="http://schemas.microsoft.com/office/drawing/2014/main" id="{6E2CDFDB-08B8-4539-BCCA-55B96A0F5054}"/>
                </a:ext>
              </a:extLst>
            </p:cNvPr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23;p49">
              <a:extLst>
                <a:ext uri="{FF2B5EF4-FFF2-40B4-BE49-F238E27FC236}">
                  <a16:creationId xmlns:a16="http://schemas.microsoft.com/office/drawing/2014/main" id="{EB31496B-F010-4C18-B096-190C2739DC94}"/>
                </a:ext>
              </a:extLst>
            </p:cNvPr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820;p49">
            <a:extLst>
              <a:ext uri="{FF2B5EF4-FFF2-40B4-BE49-F238E27FC236}">
                <a16:creationId xmlns:a16="http://schemas.microsoft.com/office/drawing/2014/main" id="{25F7C445-3993-4907-959F-BFF63E306791}"/>
              </a:ext>
            </a:extLst>
          </p:cNvPr>
          <p:cNvGrpSpPr/>
          <p:nvPr/>
        </p:nvGrpSpPr>
        <p:grpSpPr>
          <a:xfrm>
            <a:off x="926265" y="2352371"/>
            <a:ext cx="3830087" cy="1388173"/>
            <a:chOff x="1046767" y="4756633"/>
            <a:chExt cx="859646" cy="292841"/>
          </a:xfrm>
        </p:grpSpPr>
        <p:sp>
          <p:nvSpPr>
            <p:cNvPr id="68" name="Google Shape;1821;p49">
              <a:extLst>
                <a:ext uri="{FF2B5EF4-FFF2-40B4-BE49-F238E27FC236}">
                  <a16:creationId xmlns:a16="http://schemas.microsoft.com/office/drawing/2014/main" id="{117960B4-8A09-4CFA-9548-F20F5211493C}"/>
                </a:ext>
              </a:extLst>
            </p:cNvPr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22;p49">
              <a:extLst>
                <a:ext uri="{FF2B5EF4-FFF2-40B4-BE49-F238E27FC236}">
                  <a16:creationId xmlns:a16="http://schemas.microsoft.com/office/drawing/2014/main" id="{BB3300C0-AE21-42B1-A7B6-995CA2ABF584}"/>
                </a:ext>
              </a:extLst>
            </p:cNvPr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23;p49">
              <a:extLst>
                <a:ext uri="{FF2B5EF4-FFF2-40B4-BE49-F238E27FC236}">
                  <a16:creationId xmlns:a16="http://schemas.microsoft.com/office/drawing/2014/main" id="{25F51E63-892F-46A2-95BB-EFB7CE0BD5F0}"/>
                </a:ext>
              </a:extLst>
            </p:cNvPr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1820;p49">
            <a:extLst>
              <a:ext uri="{FF2B5EF4-FFF2-40B4-BE49-F238E27FC236}">
                <a16:creationId xmlns:a16="http://schemas.microsoft.com/office/drawing/2014/main" id="{D1C572CD-8468-4BBB-975D-B30A2F3AB504}"/>
              </a:ext>
            </a:extLst>
          </p:cNvPr>
          <p:cNvGrpSpPr/>
          <p:nvPr/>
        </p:nvGrpSpPr>
        <p:grpSpPr>
          <a:xfrm>
            <a:off x="4863296" y="3373022"/>
            <a:ext cx="3830087" cy="1388173"/>
            <a:chOff x="1046767" y="4756633"/>
            <a:chExt cx="859646" cy="292841"/>
          </a:xfrm>
        </p:grpSpPr>
        <p:sp>
          <p:nvSpPr>
            <p:cNvPr id="72" name="Google Shape;1821;p49">
              <a:extLst>
                <a:ext uri="{FF2B5EF4-FFF2-40B4-BE49-F238E27FC236}">
                  <a16:creationId xmlns:a16="http://schemas.microsoft.com/office/drawing/2014/main" id="{6A093759-8028-4BA4-B61B-B7C9FABB771C}"/>
                </a:ext>
              </a:extLst>
            </p:cNvPr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22;p49">
              <a:extLst>
                <a:ext uri="{FF2B5EF4-FFF2-40B4-BE49-F238E27FC236}">
                  <a16:creationId xmlns:a16="http://schemas.microsoft.com/office/drawing/2014/main" id="{DA800AD3-0BEE-4CE1-B4B7-619496657099}"/>
                </a:ext>
              </a:extLst>
            </p:cNvPr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23;p49">
              <a:extLst>
                <a:ext uri="{FF2B5EF4-FFF2-40B4-BE49-F238E27FC236}">
                  <a16:creationId xmlns:a16="http://schemas.microsoft.com/office/drawing/2014/main" id="{2CDC6145-BEAE-4060-AAF6-9598EA70AF39}"/>
                </a:ext>
              </a:extLst>
            </p:cNvPr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35D8B65E-A724-476A-8CFB-EEEB3ECDA828}"/>
              </a:ext>
            </a:extLst>
          </p:cNvPr>
          <p:cNvGrpSpPr/>
          <p:nvPr/>
        </p:nvGrpSpPr>
        <p:grpSpPr>
          <a:xfrm>
            <a:off x="89048" y="4774168"/>
            <a:ext cx="339278" cy="369332"/>
            <a:chOff x="1795928" y="4716054"/>
            <a:chExt cx="339278" cy="369332"/>
          </a:xfrm>
        </p:grpSpPr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86393A91-174E-47AB-A89F-B1653AEC7683}"/>
                </a:ext>
              </a:extLst>
            </p:cNvPr>
            <p:cNvCxnSpPr/>
            <p:nvPr/>
          </p:nvCxnSpPr>
          <p:spPr>
            <a:xfrm>
              <a:off x="1795928" y="4751198"/>
              <a:ext cx="3392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BDA2540-0788-4F7C-A302-D28F17671511}"/>
                </a:ext>
              </a:extLst>
            </p:cNvPr>
            <p:cNvSpPr txBox="1"/>
            <p:nvPr/>
          </p:nvSpPr>
          <p:spPr>
            <a:xfrm>
              <a:off x="1801757" y="471605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57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0656DED-1586-4F70-8441-3D665097F390}"/>
              </a:ext>
            </a:extLst>
          </p:cNvPr>
          <p:cNvSpPr/>
          <p:nvPr/>
        </p:nvSpPr>
        <p:spPr>
          <a:xfrm>
            <a:off x="0" y="3545099"/>
            <a:ext cx="9144000" cy="118219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1E0927-2F8D-44A3-B23E-CBDF7B3FBD5C}"/>
              </a:ext>
            </a:extLst>
          </p:cNvPr>
          <p:cNvSpPr/>
          <p:nvPr/>
        </p:nvSpPr>
        <p:spPr>
          <a:xfrm>
            <a:off x="0" y="1895083"/>
            <a:ext cx="9144000" cy="10350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5" name="Google Shape;405;p51"/>
          <p:cNvGrpSpPr/>
          <p:nvPr/>
        </p:nvGrpSpPr>
        <p:grpSpPr>
          <a:xfrm>
            <a:off x="0" y="-50"/>
            <a:ext cx="9144000" cy="5143550"/>
            <a:chOff x="0" y="-50"/>
            <a:chExt cx="9144000" cy="5143550"/>
          </a:xfrm>
        </p:grpSpPr>
        <p:sp>
          <p:nvSpPr>
            <p:cNvPr id="406" name="Google Shape;406;p51"/>
            <p:cNvSpPr/>
            <p:nvPr/>
          </p:nvSpPr>
          <p:spPr>
            <a:xfrm>
              <a:off x="0" y="284034"/>
              <a:ext cx="9144000" cy="989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7" name="Google Shape;407;p51"/>
            <p:cNvGrpSpPr/>
            <p:nvPr/>
          </p:nvGrpSpPr>
          <p:grpSpPr>
            <a:xfrm>
              <a:off x="283800" y="-50"/>
              <a:ext cx="8718300" cy="5143550"/>
              <a:chOff x="283800" y="-50"/>
              <a:chExt cx="8718300" cy="5143550"/>
            </a:xfrm>
          </p:grpSpPr>
          <p:cxnSp>
            <p:nvCxnSpPr>
              <p:cNvPr id="408" name="Google Shape;408;p51"/>
              <p:cNvCxnSpPr/>
              <p:nvPr/>
            </p:nvCxnSpPr>
            <p:spPr>
              <a:xfrm rot="10800000">
                <a:off x="9002100" y="1642500"/>
                <a:ext cx="0" cy="350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51"/>
              <p:cNvCxnSpPr/>
              <p:nvPr/>
            </p:nvCxnSpPr>
            <p:spPr>
              <a:xfrm rot="10800000">
                <a:off x="283800" y="-50"/>
                <a:ext cx="0" cy="2631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11" name="Google Shape;411;p51"/>
          <p:cNvSpPr txBox="1">
            <a:spLocks noGrp="1"/>
          </p:cNvSpPr>
          <p:nvPr>
            <p:ph type="subTitle" idx="1"/>
          </p:nvPr>
        </p:nvSpPr>
        <p:spPr>
          <a:xfrm>
            <a:off x="1257357" y="309758"/>
            <a:ext cx="7908036" cy="943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высококвалифицированных рабочих и специалистов, сертифицированных по международным стандартам для горнодобывающей и энергетической промышленности региона и государства</a:t>
            </a:r>
          </a:p>
        </p:txBody>
      </p:sp>
      <p:sp>
        <p:nvSpPr>
          <p:cNvPr id="412" name="Google Shape;412;p51"/>
          <p:cNvSpPr txBox="1">
            <a:spLocks noGrp="1"/>
          </p:cNvSpPr>
          <p:nvPr>
            <p:ph type="subTitle" idx="2"/>
          </p:nvPr>
        </p:nvSpPr>
        <p:spPr>
          <a:xfrm>
            <a:off x="6397" y="281113"/>
            <a:ext cx="1537566" cy="3461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МИССИЯ</a:t>
            </a:r>
            <a:endParaRPr sz="1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3" name="Google Shape;413;p51"/>
          <p:cNvSpPr txBox="1">
            <a:spLocks noGrp="1"/>
          </p:cNvSpPr>
          <p:nvPr>
            <p:ph type="subTitle" idx="3"/>
          </p:nvPr>
        </p:nvSpPr>
        <p:spPr>
          <a:xfrm>
            <a:off x="1257357" y="3882746"/>
            <a:ext cx="7729199" cy="7620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Завершить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профилизацию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колледжа, актуализировать содержание образования в соответствии с требованиями отраслевых стандартов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4" name="Google Shape;414;p51"/>
          <p:cNvSpPr txBox="1">
            <a:spLocks noGrp="1"/>
          </p:cNvSpPr>
          <p:nvPr>
            <p:ph type="subTitle" idx="4"/>
          </p:nvPr>
        </p:nvSpPr>
        <p:spPr>
          <a:xfrm>
            <a:off x="141899" y="3501699"/>
            <a:ext cx="2445998" cy="3810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СТРАТЕГИЧЕСКАЯ ЦЕЛЬ</a:t>
            </a:r>
            <a:endParaRPr sz="1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5" name="Google Shape;415;p51"/>
          <p:cNvSpPr txBox="1">
            <a:spLocks noGrp="1"/>
          </p:cNvSpPr>
          <p:nvPr>
            <p:ph type="subTitle" idx="5"/>
          </p:nvPr>
        </p:nvSpPr>
        <p:spPr>
          <a:xfrm>
            <a:off x="1257357" y="2150752"/>
            <a:ext cx="7862008" cy="722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Осуществить трансформацию колледжа и стать ключевым местом подготовки кадров для рынка труда горной и энергетической отрасли</a:t>
            </a:r>
          </a:p>
        </p:txBody>
      </p:sp>
      <p:sp>
        <p:nvSpPr>
          <p:cNvPr id="416" name="Google Shape;416;p51"/>
          <p:cNvSpPr txBox="1">
            <a:spLocks noGrp="1"/>
          </p:cNvSpPr>
          <p:nvPr>
            <p:ph type="subTitle" idx="6"/>
          </p:nvPr>
        </p:nvSpPr>
        <p:spPr>
          <a:xfrm>
            <a:off x="177068" y="1913552"/>
            <a:ext cx="1855712" cy="3461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ПРОГРАММЫ</a:t>
            </a:r>
            <a:endParaRPr sz="1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" name="Google Shape;13958;p91">
            <a:extLst>
              <a:ext uri="{FF2B5EF4-FFF2-40B4-BE49-F238E27FC236}">
                <a16:creationId xmlns:a16="http://schemas.microsoft.com/office/drawing/2014/main" id="{9B0DADDE-E294-4D76-A5B4-54626CE48197}"/>
              </a:ext>
            </a:extLst>
          </p:cNvPr>
          <p:cNvGrpSpPr/>
          <p:nvPr/>
        </p:nvGrpSpPr>
        <p:grpSpPr>
          <a:xfrm>
            <a:off x="536604" y="602232"/>
            <a:ext cx="553357" cy="553357"/>
            <a:chOff x="854261" y="2908813"/>
            <a:chExt cx="377474" cy="335748"/>
          </a:xfrm>
        </p:grpSpPr>
        <p:sp>
          <p:nvSpPr>
            <p:cNvPr id="54" name="Google Shape;13959;p91">
              <a:extLst>
                <a:ext uri="{FF2B5EF4-FFF2-40B4-BE49-F238E27FC236}">
                  <a16:creationId xmlns:a16="http://schemas.microsoft.com/office/drawing/2014/main" id="{E32B9CCE-17EB-4E40-AF8A-CA1B7468F2CE}"/>
                </a:ext>
              </a:extLst>
            </p:cNvPr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Google Shape;13960;p91">
              <a:extLst>
                <a:ext uri="{FF2B5EF4-FFF2-40B4-BE49-F238E27FC236}">
                  <a16:creationId xmlns:a16="http://schemas.microsoft.com/office/drawing/2014/main" id="{890EEC16-10E7-486C-A727-291B764E5225}"/>
                </a:ext>
              </a:extLst>
            </p:cNvPr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Google Shape;13961;p91">
              <a:extLst>
                <a:ext uri="{FF2B5EF4-FFF2-40B4-BE49-F238E27FC236}">
                  <a16:creationId xmlns:a16="http://schemas.microsoft.com/office/drawing/2014/main" id="{894ECFA1-CE36-42DD-909B-A41B0727B56C}"/>
                </a:ext>
              </a:extLst>
            </p:cNvPr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Google Shape;13962;p91">
              <a:extLst>
                <a:ext uri="{FF2B5EF4-FFF2-40B4-BE49-F238E27FC236}">
                  <a16:creationId xmlns:a16="http://schemas.microsoft.com/office/drawing/2014/main" id="{0FF7AF7B-8373-447C-B1BA-BA44A95E9018}"/>
                </a:ext>
              </a:extLst>
            </p:cNvPr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Google Shape;13963;p91">
              <a:extLst>
                <a:ext uri="{FF2B5EF4-FFF2-40B4-BE49-F238E27FC236}">
                  <a16:creationId xmlns:a16="http://schemas.microsoft.com/office/drawing/2014/main" id="{D7665CC3-C7CA-4DE8-9D44-988B902AD3D6}"/>
                </a:ext>
              </a:extLst>
            </p:cNvPr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9" name="Google Shape;13957;p91">
            <a:extLst>
              <a:ext uri="{FF2B5EF4-FFF2-40B4-BE49-F238E27FC236}">
                <a16:creationId xmlns:a16="http://schemas.microsoft.com/office/drawing/2014/main" id="{1C4E89DC-0C71-45C7-BFD3-7DFAF064CEF3}"/>
              </a:ext>
            </a:extLst>
          </p:cNvPr>
          <p:cNvSpPr/>
          <p:nvPr/>
        </p:nvSpPr>
        <p:spPr>
          <a:xfrm>
            <a:off x="466605" y="2221955"/>
            <a:ext cx="580571" cy="580571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0" name="Google Shape;13208;p89">
            <a:extLst>
              <a:ext uri="{FF2B5EF4-FFF2-40B4-BE49-F238E27FC236}">
                <a16:creationId xmlns:a16="http://schemas.microsoft.com/office/drawing/2014/main" id="{0E6EFA22-243A-4DAC-977D-238F24E55FBA}"/>
              </a:ext>
            </a:extLst>
          </p:cNvPr>
          <p:cNvGrpSpPr/>
          <p:nvPr/>
        </p:nvGrpSpPr>
        <p:grpSpPr>
          <a:xfrm>
            <a:off x="353555" y="3958015"/>
            <a:ext cx="513755" cy="513755"/>
            <a:chOff x="1421638" y="4125629"/>
            <a:chExt cx="374709" cy="374010"/>
          </a:xfrm>
        </p:grpSpPr>
        <p:sp>
          <p:nvSpPr>
            <p:cNvPr id="61" name="Google Shape;13209;p89">
              <a:extLst>
                <a:ext uri="{FF2B5EF4-FFF2-40B4-BE49-F238E27FC236}">
                  <a16:creationId xmlns:a16="http://schemas.microsoft.com/office/drawing/2014/main" id="{39E9E1EC-B2CC-4F13-922B-7AB197F97175}"/>
                </a:ext>
              </a:extLst>
            </p:cNvPr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Google Shape;13210;p89">
              <a:extLst>
                <a:ext uri="{FF2B5EF4-FFF2-40B4-BE49-F238E27FC236}">
                  <a16:creationId xmlns:a16="http://schemas.microsoft.com/office/drawing/2014/main" id="{2EE4B11F-8EBB-4418-86A3-29E6EC7BC65C}"/>
                </a:ext>
              </a:extLst>
            </p:cNvPr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0338FE2-2945-4D27-8CBE-08FF7BAB7FF3}"/>
              </a:ext>
            </a:extLst>
          </p:cNvPr>
          <p:cNvGrpSpPr/>
          <p:nvPr/>
        </p:nvGrpSpPr>
        <p:grpSpPr>
          <a:xfrm>
            <a:off x="89048" y="4774168"/>
            <a:ext cx="339278" cy="369332"/>
            <a:chOff x="1795928" y="4716054"/>
            <a:chExt cx="339278" cy="369332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FFD7B625-88B8-4532-82B8-B30096A271C6}"/>
                </a:ext>
              </a:extLst>
            </p:cNvPr>
            <p:cNvCxnSpPr/>
            <p:nvPr/>
          </p:nvCxnSpPr>
          <p:spPr>
            <a:xfrm>
              <a:off x="1795928" y="4751198"/>
              <a:ext cx="3392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42B7FE-0848-4EFF-9790-C4770C82DFC1}"/>
                </a:ext>
              </a:extLst>
            </p:cNvPr>
            <p:cNvSpPr txBox="1"/>
            <p:nvPr/>
          </p:nvSpPr>
          <p:spPr>
            <a:xfrm>
              <a:off x="1801757" y="471605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94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201">
            <a:extLst>
              <a:ext uri="{FF2B5EF4-FFF2-40B4-BE49-F238E27FC236}">
                <a16:creationId xmlns:a16="http://schemas.microsoft.com/office/drawing/2014/main" id="{C324FE8D-12C0-4EA9-9CA5-AC97B689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18" y="1993080"/>
            <a:ext cx="1475162" cy="10130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4F26938-AD3E-410E-8CA8-51D0D17F4420}"/>
              </a:ext>
            </a:extLst>
          </p:cNvPr>
          <p:cNvSpPr txBox="1"/>
          <p:nvPr/>
        </p:nvSpPr>
        <p:spPr>
          <a:xfrm>
            <a:off x="1034811" y="1847099"/>
            <a:ext cx="79927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510</a:t>
            </a:r>
          </a:p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студентов</a:t>
            </a:r>
          </a:p>
        </p:txBody>
      </p:sp>
      <p:sp>
        <p:nvSpPr>
          <p:cNvPr id="296" name="Google Shape;296;p42"/>
          <p:cNvSpPr txBox="1">
            <a:spLocks noGrp="1"/>
          </p:cNvSpPr>
          <p:nvPr>
            <p:ph type="title"/>
          </p:nvPr>
        </p:nvSpPr>
        <p:spPr>
          <a:xfrm>
            <a:off x="97962" y="9127"/>
            <a:ext cx="271611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сведения</a:t>
            </a:r>
            <a:endParaRPr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3CF80-6052-4B3C-A327-A299EAB0F873}"/>
              </a:ext>
            </a:extLst>
          </p:cNvPr>
          <p:cNvSpPr txBox="1"/>
          <p:nvPr/>
        </p:nvSpPr>
        <p:spPr>
          <a:xfrm>
            <a:off x="1456017" y="513448"/>
            <a:ext cx="117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создания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колледжа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18028-3C52-41F3-B0D4-57045AE26648}"/>
              </a:ext>
            </a:extLst>
          </p:cNvPr>
          <p:cNvSpPr txBox="1"/>
          <p:nvPr/>
        </p:nvSpPr>
        <p:spPr>
          <a:xfrm>
            <a:off x="3651908" y="516336"/>
            <a:ext cx="92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BA09F3D-DA90-4A76-8483-25896D073731}"/>
              </a:ext>
            </a:extLst>
          </p:cNvPr>
          <p:cNvCxnSpPr>
            <a:cxnSpLocks/>
          </p:cNvCxnSpPr>
          <p:nvPr/>
        </p:nvCxnSpPr>
        <p:spPr>
          <a:xfrm>
            <a:off x="443901" y="1119333"/>
            <a:ext cx="82561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493BC7-1C44-44F2-857C-304C4BC01DDA}"/>
              </a:ext>
            </a:extLst>
          </p:cNvPr>
          <p:cNvSpPr/>
          <p:nvPr/>
        </p:nvSpPr>
        <p:spPr>
          <a:xfrm>
            <a:off x="655687" y="597842"/>
            <a:ext cx="787791" cy="29287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540C114-7D93-42C2-898C-9A34328D2714}"/>
              </a:ext>
            </a:extLst>
          </p:cNvPr>
          <p:cNvSpPr/>
          <p:nvPr/>
        </p:nvSpPr>
        <p:spPr>
          <a:xfrm>
            <a:off x="2639231" y="603556"/>
            <a:ext cx="1012677" cy="29287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8306,1 м2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430A998-D8A2-49EC-9F19-612C9D261A50}"/>
              </a:ext>
            </a:extLst>
          </p:cNvPr>
          <p:cNvSpPr/>
          <p:nvPr/>
        </p:nvSpPr>
        <p:spPr>
          <a:xfrm>
            <a:off x="4572010" y="606844"/>
            <a:ext cx="1021834" cy="29287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547 мест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850E6E-A55C-424E-BCC8-2F8EFC076AEC}"/>
              </a:ext>
            </a:extLst>
          </p:cNvPr>
          <p:cNvSpPr txBox="1"/>
          <p:nvPr/>
        </p:nvSpPr>
        <p:spPr>
          <a:xfrm>
            <a:off x="5593844" y="522448"/>
            <a:ext cx="109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проектная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7BE0AF8-F75D-4BAB-A58A-58B76AF2EE5B}"/>
              </a:ext>
            </a:extLst>
          </p:cNvPr>
          <p:cNvSpPr/>
          <p:nvPr/>
        </p:nvSpPr>
        <p:spPr>
          <a:xfrm>
            <a:off x="6513946" y="624149"/>
            <a:ext cx="787791" cy="29287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1A415F-C404-46AB-A8EF-0686F2231F08}"/>
              </a:ext>
            </a:extLst>
          </p:cNvPr>
          <p:cNvSpPr txBox="1"/>
          <p:nvPr/>
        </p:nvSpPr>
        <p:spPr>
          <a:xfrm>
            <a:off x="7301737" y="632086"/>
            <a:ext cx="1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1847C4-5262-44AB-AEE6-136599D339BF}"/>
              </a:ext>
            </a:extLst>
          </p:cNvPr>
          <p:cNvSpPr txBox="1"/>
          <p:nvPr/>
        </p:nvSpPr>
        <p:spPr>
          <a:xfrm>
            <a:off x="638504" y="1194466"/>
            <a:ext cx="10744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ПИР</a:t>
            </a:r>
          </a:p>
          <a:p>
            <a:pPr algn="ctr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2015-2017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г.г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DE9D43-CFA9-419C-A503-949BA92BC401}"/>
              </a:ext>
            </a:extLst>
          </p:cNvPr>
          <p:cNvSpPr txBox="1"/>
          <p:nvPr/>
        </p:nvSpPr>
        <p:spPr>
          <a:xfrm>
            <a:off x="3136214" y="1184581"/>
            <a:ext cx="157944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 МАМАН</a:t>
            </a:r>
          </a:p>
          <a:p>
            <a:pPr algn="ctr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2020-2021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г.г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D95CDA-3625-415D-98E5-7E595D269DA0}"/>
              </a:ext>
            </a:extLst>
          </p:cNvPr>
          <p:cNvSpPr txBox="1"/>
          <p:nvPr/>
        </p:nvSpPr>
        <p:spPr>
          <a:xfrm>
            <a:off x="6142062" y="1195766"/>
            <a:ext cx="186180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СОЦ.ПАРТНЕРЫ</a:t>
            </a:r>
          </a:p>
          <a:p>
            <a:pPr algn="ctr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2022-2023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г.г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FE864C-921F-425A-991D-88F7D93F8DD0}"/>
              </a:ext>
            </a:extLst>
          </p:cNvPr>
          <p:cNvSpPr txBox="1"/>
          <p:nvPr/>
        </p:nvSpPr>
        <p:spPr>
          <a:xfrm>
            <a:off x="7964005" y="1186771"/>
            <a:ext cx="868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272</a:t>
            </a:r>
          </a:p>
          <a:p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</a:t>
            </a:r>
            <a:r>
              <a:rPr lang="en-US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89C9EF-F23F-4A34-AE99-47B29F9FA265}"/>
              </a:ext>
            </a:extLst>
          </p:cNvPr>
          <p:cNvSpPr txBox="1"/>
          <p:nvPr/>
        </p:nvSpPr>
        <p:spPr>
          <a:xfrm>
            <a:off x="4653536" y="1176887"/>
            <a:ext cx="868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230,3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млн.тг</a:t>
            </a:r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648C38-C8DF-4265-B513-898787B9E52C}"/>
              </a:ext>
            </a:extLst>
          </p:cNvPr>
          <p:cNvSpPr txBox="1"/>
          <p:nvPr/>
        </p:nvSpPr>
        <p:spPr>
          <a:xfrm>
            <a:off x="1647688" y="1179078"/>
            <a:ext cx="868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34,6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млн.тг</a:t>
            </a:r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9A13575-BF2C-4985-8688-6E2215222CD9}"/>
              </a:ext>
            </a:extLst>
          </p:cNvPr>
          <p:cNvCxnSpPr>
            <a:cxnSpLocks/>
          </p:cNvCxnSpPr>
          <p:nvPr/>
        </p:nvCxnSpPr>
        <p:spPr>
          <a:xfrm>
            <a:off x="443901" y="1836883"/>
            <a:ext cx="82561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oogle Shape;10645;p57">
            <a:extLst>
              <a:ext uri="{FF2B5EF4-FFF2-40B4-BE49-F238E27FC236}">
                <a16:creationId xmlns:a16="http://schemas.microsoft.com/office/drawing/2014/main" id="{EE5E931C-C604-4CBA-A007-40D908D249E4}"/>
              </a:ext>
            </a:extLst>
          </p:cNvPr>
          <p:cNvGrpSpPr/>
          <p:nvPr/>
        </p:nvGrpSpPr>
        <p:grpSpPr>
          <a:xfrm>
            <a:off x="564399" y="1939733"/>
            <a:ext cx="372673" cy="284598"/>
            <a:chOff x="5776798" y="3409778"/>
            <a:chExt cx="346379" cy="264518"/>
          </a:xfrm>
        </p:grpSpPr>
        <p:sp>
          <p:nvSpPr>
            <p:cNvPr id="34" name="Google Shape;10646;p57">
              <a:extLst>
                <a:ext uri="{FF2B5EF4-FFF2-40B4-BE49-F238E27FC236}">
                  <a16:creationId xmlns:a16="http://schemas.microsoft.com/office/drawing/2014/main" id="{B25F584F-DA07-41C5-9F97-6DEE3D36C7C5}"/>
                </a:ext>
              </a:extLst>
            </p:cNvPr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647;p57">
              <a:extLst>
                <a:ext uri="{FF2B5EF4-FFF2-40B4-BE49-F238E27FC236}">
                  <a16:creationId xmlns:a16="http://schemas.microsoft.com/office/drawing/2014/main" id="{C7F23F45-6599-4C62-9E7E-589BBB6E8046}"/>
                </a:ext>
              </a:extLst>
            </p:cNvPr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648;p57">
              <a:extLst>
                <a:ext uri="{FF2B5EF4-FFF2-40B4-BE49-F238E27FC236}">
                  <a16:creationId xmlns:a16="http://schemas.microsoft.com/office/drawing/2014/main" id="{EE8F21F1-EDAA-46AA-B2CC-83F25244C49A}"/>
                </a:ext>
              </a:extLst>
            </p:cNvPr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49;p57">
              <a:extLst>
                <a:ext uri="{FF2B5EF4-FFF2-40B4-BE49-F238E27FC236}">
                  <a16:creationId xmlns:a16="http://schemas.microsoft.com/office/drawing/2014/main" id="{9217B8F4-0156-4E82-9366-030F2669748D}"/>
                </a:ext>
              </a:extLst>
            </p:cNvPr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650;p57">
              <a:extLst>
                <a:ext uri="{FF2B5EF4-FFF2-40B4-BE49-F238E27FC236}">
                  <a16:creationId xmlns:a16="http://schemas.microsoft.com/office/drawing/2014/main" id="{3531982B-77A2-44FA-B575-DB7BB32AFC55}"/>
                </a:ext>
              </a:extLst>
            </p:cNvPr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651;p57">
              <a:extLst>
                <a:ext uri="{FF2B5EF4-FFF2-40B4-BE49-F238E27FC236}">
                  <a16:creationId xmlns:a16="http://schemas.microsoft.com/office/drawing/2014/main" id="{7392A920-89D6-4046-8008-6E008C871291}"/>
                </a:ext>
              </a:extLst>
            </p:cNvPr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843;p49">
            <a:extLst>
              <a:ext uri="{FF2B5EF4-FFF2-40B4-BE49-F238E27FC236}">
                <a16:creationId xmlns:a16="http://schemas.microsoft.com/office/drawing/2014/main" id="{3DCE168F-3189-4066-81E7-19F391FBB735}"/>
              </a:ext>
            </a:extLst>
          </p:cNvPr>
          <p:cNvGrpSpPr/>
          <p:nvPr/>
        </p:nvGrpSpPr>
        <p:grpSpPr>
          <a:xfrm>
            <a:off x="1007211" y="2028662"/>
            <a:ext cx="120867" cy="107218"/>
            <a:chOff x="4929875" y="2065025"/>
            <a:chExt cx="49625" cy="44025"/>
          </a:xfrm>
        </p:grpSpPr>
        <p:sp>
          <p:nvSpPr>
            <p:cNvPr id="41" name="Google Shape;1844;p49">
              <a:extLst>
                <a:ext uri="{FF2B5EF4-FFF2-40B4-BE49-F238E27FC236}">
                  <a16:creationId xmlns:a16="http://schemas.microsoft.com/office/drawing/2014/main" id="{3F009A1C-C9DD-4154-8330-D4F8678F1C3D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45;p49">
              <a:extLst>
                <a:ext uri="{FF2B5EF4-FFF2-40B4-BE49-F238E27FC236}">
                  <a16:creationId xmlns:a16="http://schemas.microsoft.com/office/drawing/2014/main" id="{441942FC-F729-4E05-8D0D-14F4EE532340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843;p49">
            <a:extLst>
              <a:ext uri="{FF2B5EF4-FFF2-40B4-BE49-F238E27FC236}">
                <a16:creationId xmlns:a16="http://schemas.microsoft.com/office/drawing/2014/main" id="{7FF3FD07-B51A-44B6-AAAF-67C16AD431DE}"/>
              </a:ext>
            </a:extLst>
          </p:cNvPr>
          <p:cNvGrpSpPr/>
          <p:nvPr/>
        </p:nvGrpSpPr>
        <p:grpSpPr>
          <a:xfrm>
            <a:off x="1843398" y="2031975"/>
            <a:ext cx="120867" cy="107218"/>
            <a:chOff x="4929875" y="2065025"/>
            <a:chExt cx="49625" cy="44025"/>
          </a:xfrm>
        </p:grpSpPr>
        <p:sp>
          <p:nvSpPr>
            <p:cNvPr id="45" name="Google Shape;1844;p49">
              <a:extLst>
                <a:ext uri="{FF2B5EF4-FFF2-40B4-BE49-F238E27FC236}">
                  <a16:creationId xmlns:a16="http://schemas.microsoft.com/office/drawing/2014/main" id="{79B513BA-4C25-47B9-95E9-BCF472FA2676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45;p49">
              <a:extLst>
                <a:ext uri="{FF2B5EF4-FFF2-40B4-BE49-F238E27FC236}">
                  <a16:creationId xmlns:a16="http://schemas.microsoft.com/office/drawing/2014/main" id="{66FDB85F-1AF0-4E09-B940-36C991F5201D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B87CA2B-773E-47CC-A8FF-3168403C14C8}"/>
              </a:ext>
            </a:extLst>
          </p:cNvPr>
          <p:cNvSpPr txBox="1"/>
          <p:nvPr/>
        </p:nvSpPr>
        <p:spPr>
          <a:xfrm>
            <a:off x="1918665" y="1853676"/>
            <a:ext cx="7401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439</a:t>
            </a:r>
          </a:p>
          <a:p>
            <a:pPr algn="ctr"/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гос.заказ</a:t>
            </a: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oogle Shape;10420;p57">
            <a:extLst>
              <a:ext uri="{FF2B5EF4-FFF2-40B4-BE49-F238E27FC236}">
                <a16:creationId xmlns:a16="http://schemas.microsoft.com/office/drawing/2014/main" id="{D39770EF-D2A1-4462-BAB0-B872999CE84D}"/>
              </a:ext>
            </a:extLst>
          </p:cNvPr>
          <p:cNvGrpSpPr/>
          <p:nvPr/>
        </p:nvGrpSpPr>
        <p:grpSpPr>
          <a:xfrm>
            <a:off x="577852" y="2322723"/>
            <a:ext cx="370264" cy="313992"/>
            <a:chOff x="2661459" y="2015001"/>
            <a:chExt cx="322508" cy="273494"/>
          </a:xfrm>
        </p:grpSpPr>
        <p:sp>
          <p:nvSpPr>
            <p:cNvPr id="49" name="Google Shape;10421;p57">
              <a:extLst>
                <a:ext uri="{FF2B5EF4-FFF2-40B4-BE49-F238E27FC236}">
                  <a16:creationId xmlns:a16="http://schemas.microsoft.com/office/drawing/2014/main" id="{815F0B4B-5076-4B8B-915E-E62574BCA677}"/>
                </a:ext>
              </a:extLst>
            </p:cNvPr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22;p57">
              <a:extLst>
                <a:ext uri="{FF2B5EF4-FFF2-40B4-BE49-F238E27FC236}">
                  <a16:creationId xmlns:a16="http://schemas.microsoft.com/office/drawing/2014/main" id="{33A2CAAE-2255-44FE-AAF6-06E0F4E201D9}"/>
                </a:ext>
              </a:extLst>
            </p:cNvPr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76E663C-CE3E-464C-99C5-CAA3E4BE4732}"/>
              </a:ext>
            </a:extLst>
          </p:cNvPr>
          <p:cNvSpPr txBox="1"/>
          <p:nvPr/>
        </p:nvSpPr>
        <p:spPr>
          <a:xfrm>
            <a:off x="907718" y="2306888"/>
            <a:ext cx="1066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85%</a:t>
            </a:r>
          </a:p>
          <a:p>
            <a:pPr algn="ctr"/>
            <a:r>
              <a:rPr lang="ru-RU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трудоустройство</a:t>
            </a:r>
          </a:p>
        </p:txBody>
      </p:sp>
      <p:grpSp>
        <p:nvGrpSpPr>
          <p:cNvPr id="55" name="Google Shape;1843;p49">
            <a:extLst>
              <a:ext uri="{FF2B5EF4-FFF2-40B4-BE49-F238E27FC236}">
                <a16:creationId xmlns:a16="http://schemas.microsoft.com/office/drawing/2014/main" id="{34FB69CE-EBE9-403F-8DD0-ECF4F19C3A10}"/>
              </a:ext>
            </a:extLst>
          </p:cNvPr>
          <p:cNvGrpSpPr/>
          <p:nvPr/>
        </p:nvGrpSpPr>
        <p:grpSpPr>
          <a:xfrm>
            <a:off x="1859931" y="2446858"/>
            <a:ext cx="120867" cy="107218"/>
            <a:chOff x="4929875" y="2065025"/>
            <a:chExt cx="49625" cy="44025"/>
          </a:xfrm>
        </p:grpSpPr>
        <p:sp>
          <p:nvSpPr>
            <p:cNvPr id="56" name="Google Shape;1844;p49">
              <a:extLst>
                <a:ext uri="{FF2B5EF4-FFF2-40B4-BE49-F238E27FC236}">
                  <a16:creationId xmlns:a16="http://schemas.microsoft.com/office/drawing/2014/main" id="{2AB03DE6-9EAC-40C4-9363-44144291741F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45;p49">
              <a:extLst>
                <a:ext uri="{FF2B5EF4-FFF2-40B4-BE49-F238E27FC236}">
                  <a16:creationId xmlns:a16="http://schemas.microsoft.com/office/drawing/2014/main" id="{58DC9FF5-7238-4F9E-986B-8329AAB58E3A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2E0C83F-5968-4D88-AC90-3E27DE74A9F5}"/>
              </a:ext>
            </a:extLst>
          </p:cNvPr>
          <p:cNvSpPr txBox="1"/>
          <p:nvPr/>
        </p:nvSpPr>
        <p:spPr>
          <a:xfrm>
            <a:off x="1820918" y="2306887"/>
            <a:ext cx="974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77%</a:t>
            </a:r>
          </a:p>
          <a:p>
            <a:pPr algn="ctr"/>
            <a:r>
              <a:rPr lang="ru-RU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специальности</a:t>
            </a:r>
          </a:p>
        </p:txBody>
      </p:sp>
      <p:grpSp>
        <p:nvGrpSpPr>
          <p:cNvPr id="59" name="Google Shape;10255;p57">
            <a:extLst>
              <a:ext uri="{FF2B5EF4-FFF2-40B4-BE49-F238E27FC236}">
                <a16:creationId xmlns:a16="http://schemas.microsoft.com/office/drawing/2014/main" id="{70F101C3-4F33-4A3E-9183-2520B147B33E}"/>
              </a:ext>
            </a:extLst>
          </p:cNvPr>
          <p:cNvGrpSpPr/>
          <p:nvPr/>
        </p:nvGrpSpPr>
        <p:grpSpPr>
          <a:xfrm>
            <a:off x="3319446" y="1857623"/>
            <a:ext cx="438420" cy="438859"/>
            <a:chOff x="3094217" y="1976585"/>
            <a:chExt cx="350198" cy="350548"/>
          </a:xfrm>
        </p:grpSpPr>
        <p:sp>
          <p:nvSpPr>
            <p:cNvPr id="60" name="Google Shape;10256;p57">
              <a:extLst>
                <a:ext uri="{FF2B5EF4-FFF2-40B4-BE49-F238E27FC236}">
                  <a16:creationId xmlns:a16="http://schemas.microsoft.com/office/drawing/2014/main" id="{594D95DF-DD74-4414-A93D-B83CEF2B3A5B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257;p57">
              <a:extLst>
                <a:ext uri="{FF2B5EF4-FFF2-40B4-BE49-F238E27FC236}">
                  <a16:creationId xmlns:a16="http://schemas.microsoft.com/office/drawing/2014/main" id="{6A586F94-BC76-4F27-8510-E03E8FB701D3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258;p57">
              <a:extLst>
                <a:ext uri="{FF2B5EF4-FFF2-40B4-BE49-F238E27FC236}">
                  <a16:creationId xmlns:a16="http://schemas.microsoft.com/office/drawing/2014/main" id="{8A9D75E0-D9B5-4C27-928B-5703D596E580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259;p57">
              <a:extLst>
                <a:ext uri="{FF2B5EF4-FFF2-40B4-BE49-F238E27FC236}">
                  <a16:creationId xmlns:a16="http://schemas.microsoft.com/office/drawing/2014/main" id="{BC27C64B-E258-4709-90B9-6927572ADF74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260;p57">
              <a:extLst>
                <a:ext uri="{FF2B5EF4-FFF2-40B4-BE49-F238E27FC236}">
                  <a16:creationId xmlns:a16="http://schemas.microsoft.com/office/drawing/2014/main" id="{B34CCBBE-9363-4385-9481-498DF60F448D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261;p57">
              <a:extLst>
                <a:ext uri="{FF2B5EF4-FFF2-40B4-BE49-F238E27FC236}">
                  <a16:creationId xmlns:a16="http://schemas.microsoft.com/office/drawing/2014/main" id="{AD1EBAA7-8760-465B-8087-6C71BDC2B919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262;p57">
              <a:extLst>
                <a:ext uri="{FF2B5EF4-FFF2-40B4-BE49-F238E27FC236}">
                  <a16:creationId xmlns:a16="http://schemas.microsoft.com/office/drawing/2014/main" id="{13BAC1C3-3B28-41C3-A883-7256E42F9387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263;p57">
              <a:extLst>
                <a:ext uri="{FF2B5EF4-FFF2-40B4-BE49-F238E27FC236}">
                  <a16:creationId xmlns:a16="http://schemas.microsoft.com/office/drawing/2014/main" id="{BDEE8AE1-D7F4-4CE1-8AC4-E1C50A588A07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264;p57">
              <a:extLst>
                <a:ext uri="{FF2B5EF4-FFF2-40B4-BE49-F238E27FC236}">
                  <a16:creationId xmlns:a16="http://schemas.microsoft.com/office/drawing/2014/main" id="{CDB3C033-36D3-423E-AB89-7A859EC55119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265;p57">
              <a:extLst>
                <a:ext uri="{FF2B5EF4-FFF2-40B4-BE49-F238E27FC236}">
                  <a16:creationId xmlns:a16="http://schemas.microsoft.com/office/drawing/2014/main" id="{670E8201-D8E1-4DC4-99E5-D776E3777614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266;p57">
              <a:extLst>
                <a:ext uri="{FF2B5EF4-FFF2-40B4-BE49-F238E27FC236}">
                  <a16:creationId xmlns:a16="http://schemas.microsoft.com/office/drawing/2014/main" id="{F3C94337-71A6-4A65-84E2-252949326597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267;p57">
              <a:extLst>
                <a:ext uri="{FF2B5EF4-FFF2-40B4-BE49-F238E27FC236}">
                  <a16:creationId xmlns:a16="http://schemas.microsoft.com/office/drawing/2014/main" id="{5C07E025-3A79-4AFC-B47E-F10EAFD77D0B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268;p57">
              <a:extLst>
                <a:ext uri="{FF2B5EF4-FFF2-40B4-BE49-F238E27FC236}">
                  <a16:creationId xmlns:a16="http://schemas.microsoft.com/office/drawing/2014/main" id="{5FE6DC06-4AD9-4879-A261-6DC34479F26E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E0F2262-B6A3-4D80-8F21-B57E7CB5680E}"/>
              </a:ext>
            </a:extLst>
          </p:cNvPr>
          <p:cNvSpPr txBox="1"/>
          <p:nvPr/>
        </p:nvSpPr>
        <p:spPr>
          <a:xfrm>
            <a:off x="2894562" y="2281304"/>
            <a:ext cx="13232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36%</a:t>
            </a:r>
          </a:p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целевое обучение</a:t>
            </a:r>
          </a:p>
        </p:txBody>
      </p:sp>
      <p:grpSp>
        <p:nvGrpSpPr>
          <p:cNvPr id="84" name="Google Shape;10173;p57">
            <a:extLst>
              <a:ext uri="{FF2B5EF4-FFF2-40B4-BE49-F238E27FC236}">
                <a16:creationId xmlns:a16="http://schemas.microsoft.com/office/drawing/2014/main" id="{A1B22AE2-394F-4D44-A9E9-7A6B8D40F9D8}"/>
              </a:ext>
            </a:extLst>
          </p:cNvPr>
          <p:cNvGrpSpPr/>
          <p:nvPr/>
        </p:nvGrpSpPr>
        <p:grpSpPr>
          <a:xfrm>
            <a:off x="4829983" y="1854032"/>
            <a:ext cx="407084" cy="443327"/>
            <a:chOff x="6675256" y="1516169"/>
            <a:chExt cx="327823" cy="357009"/>
          </a:xfrm>
        </p:grpSpPr>
        <p:sp>
          <p:nvSpPr>
            <p:cNvPr id="85" name="Google Shape;10174;p57">
              <a:extLst>
                <a:ext uri="{FF2B5EF4-FFF2-40B4-BE49-F238E27FC236}">
                  <a16:creationId xmlns:a16="http://schemas.microsoft.com/office/drawing/2014/main" id="{5470CAA0-A525-4061-ADD9-8B049EAE85C9}"/>
                </a:ext>
              </a:extLst>
            </p:cNvPr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175;p57">
              <a:extLst>
                <a:ext uri="{FF2B5EF4-FFF2-40B4-BE49-F238E27FC236}">
                  <a16:creationId xmlns:a16="http://schemas.microsoft.com/office/drawing/2014/main" id="{A209A35B-EF7C-4D27-9395-0AD69F9D9BDF}"/>
                </a:ext>
              </a:extLst>
            </p:cNvPr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176;p57">
              <a:extLst>
                <a:ext uri="{FF2B5EF4-FFF2-40B4-BE49-F238E27FC236}">
                  <a16:creationId xmlns:a16="http://schemas.microsoft.com/office/drawing/2014/main" id="{5486C2EA-1F51-4EE5-B216-6841F6682686}"/>
                </a:ext>
              </a:extLst>
            </p:cNvPr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177;p57">
              <a:extLst>
                <a:ext uri="{FF2B5EF4-FFF2-40B4-BE49-F238E27FC236}">
                  <a16:creationId xmlns:a16="http://schemas.microsoft.com/office/drawing/2014/main" id="{41447D65-5E4A-47DE-974E-B20E71DFACAC}"/>
                </a:ext>
              </a:extLst>
            </p:cNvPr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178;p57">
              <a:extLst>
                <a:ext uri="{FF2B5EF4-FFF2-40B4-BE49-F238E27FC236}">
                  <a16:creationId xmlns:a16="http://schemas.microsoft.com/office/drawing/2014/main" id="{FB5294B6-C680-49C5-8FD0-20BB15BEB220}"/>
                </a:ext>
              </a:extLst>
            </p:cNvPr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179;p57">
              <a:extLst>
                <a:ext uri="{FF2B5EF4-FFF2-40B4-BE49-F238E27FC236}">
                  <a16:creationId xmlns:a16="http://schemas.microsoft.com/office/drawing/2014/main" id="{D1F02679-48AB-4D80-94EC-EA5073C012CA}"/>
                </a:ext>
              </a:extLst>
            </p:cNvPr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180;p57">
              <a:extLst>
                <a:ext uri="{FF2B5EF4-FFF2-40B4-BE49-F238E27FC236}">
                  <a16:creationId xmlns:a16="http://schemas.microsoft.com/office/drawing/2014/main" id="{699023CB-6884-4BCF-8568-C45469438AEE}"/>
                </a:ext>
              </a:extLst>
            </p:cNvPr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181;p57">
              <a:extLst>
                <a:ext uri="{FF2B5EF4-FFF2-40B4-BE49-F238E27FC236}">
                  <a16:creationId xmlns:a16="http://schemas.microsoft.com/office/drawing/2014/main" id="{A74F6060-F364-444A-B8A4-BBC2E3815075}"/>
                </a:ext>
              </a:extLst>
            </p:cNvPr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182;p57">
              <a:extLst>
                <a:ext uri="{FF2B5EF4-FFF2-40B4-BE49-F238E27FC236}">
                  <a16:creationId xmlns:a16="http://schemas.microsoft.com/office/drawing/2014/main" id="{1F158BF5-275F-4B28-B58C-C44D55E47065}"/>
                </a:ext>
              </a:extLst>
            </p:cNvPr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1F7C12C-146F-44F9-9049-9022194F2ABA}"/>
              </a:ext>
            </a:extLst>
          </p:cNvPr>
          <p:cNvSpPr txBox="1"/>
          <p:nvPr/>
        </p:nvSpPr>
        <p:spPr>
          <a:xfrm>
            <a:off x="4310600" y="2270343"/>
            <a:ext cx="15911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41%</a:t>
            </a:r>
          </a:p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дуальное обучение</a:t>
            </a:r>
          </a:p>
        </p:txBody>
      </p:sp>
      <p:grpSp>
        <p:nvGrpSpPr>
          <p:cNvPr id="95" name="Google Shape;1880;p49">
            <a:extLst>
              <a:ext uri="{FF2B5EF4-FFF2-40B4-BE49-F238E27FC236}">
                <a16:creationId xmlns:a16="http://schemas.microsoft.com/office/drawing/2014/main" id="{F411B5AA-E50D-41A3-ACDD-D95946749828}"/>
              </a:ext>
            </a:extLst>
          </p:cNvPr>
          <p:cNvGrpSpPr/>
          <p:nvPr/>
        </p:nvGrpSpPr>
        <p:grpSpPr>
          <a:xfrm>
            <a:off x="7378659" y="2012169"/>
            <a:ext cx="136394" cy="143810"/>
            <a:chOff x="4854075" y="2527625"/>
            <a:chExt cx="56000" cy="59050"/>
          </a:xfrm>
        </p:grpSpPr>
        <p:sp>
          <p:nvSpPr>
            <p:cNvPr id="96" name="Google Shape;1881;p49">
              <a:extLst>
                <a:ext uri="{FF2B5EF4-FFF2-40B4-BE49-F238E27FC236}">
                  <a16:creationId xmlns:a16="http://schemas.microsoft.com/office/drawing/2014/main" id="{0C4BF398-4618-4AA2-A252-CCC5CAEBD51D}"/>
                </a:ext>
              </a:extLst>
            </p:cNvPr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4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82;p49">
              <a:extLst>
                <a:ext uri="{FF2B5EF4-FFF2-40B4-BE49-F238E27FC236}">
                  <a16:creationId xmlns:a16="http://schemas.microsoft.com/office/drawing/2014/main" id="{88E46EFB-5FAC-4965-BD38-15CAFD7070BB}"/>
                </a:ext>
              </a:extLst>
            </p:cNvPr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34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C328D3E2-C613-4643-977F-382BFF6E7366}"/>
              </a:ext>
            </a:extLst>
          </p:cNvPr>
          <p:cNvSpPr txBox="1"/>
          <p:nvPr/>
        </p:nvSpPr>
        <p:spPr>
          <a:xfrm>
            <a:off x="7503276" y="1895564"/>
            <a:ext cx="141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3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компетенций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D1EA37-98B2-4678-A138-71DB05C88562}"/>
              </a:ext>
            </a:extLst>
          </p:cNvPr>
          <p:cNvSpPr txBox="1"/>
          <p:nvPr/>
        </p:nvSpPr>
        <p:spPr>
          <a:xfrm>
            <a:off x="7492589" y="2124605"/>
            <a:ext cx="141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FD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площадки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5FD5D1F-64E7-4B23-9D05-04A4A1FC8ACD}"/>
              </a:ext>
            </a:extLst>
          </p:cNvPr>
          <p:cNvSpPr txBox="1"/>
          <p:nvPr/>
        </p:nvSpPr>
        <p:spPr>
          <a:xfrm>
            <a:off x="7511364" y="2575203"/>
            <a:ext cx="141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медальонов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профессионализм</a:t>
            </a:r>
          </a:p>
        </p:txBody>
      </p:sp>
      <p:grpSp>
        <p:nvGrpSpPr>
          <p:cNvPr id="101" name="Google Shape;1880;p49">
            <a:extLst>
              <a:ext uri="{FF2B5EF4-FFF2-40B4-BE49-F238E27FC236}">
                <a16:creationId xmlns:a16="http://schemas.microsoft.com/office/drawing/2014/main" id="{48F4C44C-5FD9-4F36-9533-0D3B1041BDC4}"/>
              </a:ext>
            </a:extLst>
          </p:cNvPr>
          <p:cNvGrpSpPr/>
          <p:nvPr/>
        </p:nvGrpSpPr>
        <p:grpSpPr>
          <a:xfrm>
            <a:off x="7387190" y="2238095"/>
            <a:ext cx="136394" cy="143810"/>
            <a:chOff x="4854075" y="2527625"/>
            <a:chExt cx="56000" cy="59050"/>
          </a:xfrm>
        </p:grpSpPr>
        <p:sp>
          <p:nvSpPr>
            <p:cNvPr id="102" name="Google Shape;1881;p49">
              <a:extLst>
                <a:ext uri="{FF2B5EF4-FFF2-40B4-BE49-F238E27FC236}">
                  <a16:creationId xmlns:a16="http://schemas.microsoft.com/office/drawing/2014/main" id="{BD514906-F5AA-49B9-8446-BE8326FC0CE7}"/>
                </a:ext>
              </a:extLst>
            </p:cNvPr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82;p49">
              <a:extLst>
                <a:ext uri="{FF2B5EF4-FFF2-40B4-BE49-F238E27FC236}">
                  <a16:creationId xmlns:a16="http://schemas.microsoft.com/office/drawing/2014/main" id="{9000CFE0-58DE-4FCC-8C6B-829E36F59C75}"/>
                </a:ext>
              </a:extLst>
            </p:cNvPr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880;p49">
            <a:extLst>
              <a:ext uri="{FF2B5EF4-FFF2-40B4-BE49-F238E27FC236}">
                <a16:creationId xmlns:a16="http://schemas.microsoft.com/office/drawing/2014/main" id="{41DA9982-3826-4593-8915-ACB95A24B248}"/>
              </a:ext>
            </a:extLst>
          </p:cNvPr>
          <p:cNvGrpSpPr/>
          <p:nvPr/>
        </p:nvGrpSpPr>
        <p:grpSpPr>
          <a:xfrm>
            <a:off x="7389224" y="2697254"/>
            <a:ext cx="136394" cy="143810"/>
            <a:chOff x="4854075" y="2527625"/>
            <a:chExt cx="56000" cy="59050"/>
          </a:xfrm>
        </p:grpSpPr>
        <p:sp>
          <p:nvSpPr>
            <p:cNvPr id="105" name="Google Shape;1881;p49">
              <a:extLst>
                <a:ext uri="{FF2B5EF4-FFF2-40B4-BE49-F238E27FC236}">
                  <a16:creationId xmlns:a16="http://schemas.microsoft.com/office/drawing/2014/main" id="{E9C0F3E5-A41B-4F29-B6E7-096509EF11DC}"/>
                </a:ext>
              </a:extLst>
            </p:cNvPr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82;p49">
              <a:extLst>
                <a:ext uri="{FF2B5EF4-FFF2-40B4-BE49-F238E27FC236}">
                  <a16:creationId xmlns:a16="http://schemas.microsoft.com/office/drawing/2014/main" id="{C0583C6E-B8B8-487C-9C8E-AC7692B1DF4F}"/>
                </a:ext>
              </a:extLst>
            </p:cNvPr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944EC2-C4E1-4203-9623-38AF2AF7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641" y1="46542" x2="61641" y2="46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3356" y="41811"/>
            <a:ext cx="549709" cy="36632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CD569FEB-FF20-411C-941D-EB48D634C390}"/>
              </a:ext>
            </a:extLst>
          </p:cNvPr>
          <p:cNvSpPr txBox="1"/>
          <p:nvPr/>
        </p:nvSpPr>
        <p:spPr>
          <a:xfrm>
            <a:off x="6557368" y="-40440"/>
            <a:ext cx="2176368" cy="53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5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камеры, выеденные в ЦОУ</a:t>
            </a:r>
          </a:p>
          <a:p>
            <a:pPr>
              <a:lnSpc>
                <a:spcPct val="150000"/>
              </a:lnSpc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охраны</a:t>
            </a:r>
          </a:p>
        </p:txBody>
      </p:sp>
      <p:grpSp>
        <p:nvGrpSpPr>
          <p:cNvPr id="126" name="Google Shape;10223;p57">
            <a:extLst>
              <a:ext uri="{FF2B5EF4-FFF2-40B4-BE49-F238E27FC236}">
                <a16:creationId xmlns:a16="http://schemas.microsoft.com/office/drawing/2014/main" id="{25F53757-377B-4424-9088-7A78030639B1}"/>
              </a:ext>
            </a:extLst>
          </p:cNvPr>
          <p:cNvGrpSpPr/>
          <p:nvPr/>
        </p:nvGrpSpPr>
        <p:grpSpPr>
          <a:xfrm>
            <a:off x="8544628" y="136655"/>
            <a:ext cx="250496" cy="275873"/>
            <a:chOff x="7562766" y="1514864"/>
            <a:chExt cx="327059" cy="360192"/>
          </a:xfrm>
        </p:grpSpPr>
        <p:sp>
          <p:nvSpPr>
            <p:cNvPr id="127" name="Google Shape;10224;p57">
              <a:extLst>
                <a:ext uri="{FF2B5EF4-FFF2-40B4-BE49-F238E27FC236}">
                  <a16:creationId xmlns:a16="http://schemas.microsoft.com/office/drawing/2014/main" id="{1AF34980-FAFE-4BDC-BFC5-5E37EC82F1B0}"/>
                </a:ext>
              </a:extLst>
            </p:cNvPr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225;p57">
              <a:extLst>
                <a:ext uri="{FF2B5EF4-FFF2-40B4-BE49-F238E27FC236}">
                  <a16:creationId xmlns:a16="http://schemas.microsoft.com/office/drawing/2014/main" id="{C2F11053-7058-4259-8786-EDE11ABB6B28}"/>
                </a:ext>
              </a:extLst>
            </p:cNvPr>
            <p:cNvSpPr/>
            <p:nvPr/>
          </p:nvSpPr>
          <p:spPr>
            <a:xfrm>
              <a:off x="7599527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226;p57">
              <a:extLst>
                <a:ext uri="{FF2B5EF4-FFF2-40B4-BE49-F238E27FC236}">
                  <a16:creationId xmlns:a16="http://schemas.microsoft.com/office/drawing/2014/main" id="{BE35D651-3E78-40DB-A20E-B95FC3B4C7D0}"/>
                </a:ext>
              </a:extLst>
            </p:cNvPr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227;p57">
              <a:extLst>
                <a:ext uri="{FF2B5EF4-FFF2-40B4-BE49-F238E27FC236}">
                  <a16:creationId xmlns:a16="http://schemas.microsoft.com/office/drawing/2014/main" id="{5CC0B09D-0653-4AD4-8493-1923EEB60347}"/>
                </a:ext>
              </a:extLst>
            </p:cNvPr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95803781-BDDF-4E47-8C78-9F44DE01F546}"/>
              </a:ext>
            </a:extLst>
          </p:cNvPr>
          <p:cNvCxnSpPr>
            <a:cxnSpLocks/>
          </p:cNvCxnSpPr>
          <p:nvPr/>
        </p:nvCxnSpPr>
        <p:spPr>
          <a:xfrm>
            <a:off x="450883" y="3214833"/>
            <a:ext cx="82561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99CE78B7-7326-4757-8924-8FFA041A668B}"/>
              </a:ext>
            </a:extLst>
          </p:cNvPr>
          <p:cNvSpPr txBox="1"/>
          <p:nvPr/>
        </p:nvSpPr>
        <p:spPr>
          <a:xfrm>
            <a:off x="1456017" y="3178172"/>
            <a:ext cx="24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приложений к лицензии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60E8718-223E-4AE0-877F-2AB244A119F2}"/>
              </a:ext>
            </a:extLst>
          </p:cNvPr>
          <p:cNvSpPr txBox="1"/>
          <p:nvPr/>
        </p:nvSpPr>
        <p:spPr>
          <a:xfrm>
            <a:off x="371252" y="3488730"/>
            <a:ext cx="14280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дублирующие специальности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D0CA7A6-B65E-4FA3-AB6B-D246B50E1FDC}"/>
              </a:ext>
            </a:extLst>
          </p:cNvPr>
          <p:cNvSpPr txBox="1"/>
          <p:nvPr/>
        </p:nvSpPr>
        <p:spPr>
          <a:xfrm>
            <a:off x="2502744" y="3901803"/>
            <a:ext cx="279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Ведется обучение </a:t>
            </a:r>
            <a:r>
              <a:rPr lang="ru-RU" sz="1800" b="1" dirty="0">
                <a:solidFill>
                  <a:srgbClr val="003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специальностей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6140D15-4A85-4E05-8183-C4D9538E2DF5}"/>
              </a:ext>
            </a:extLst>
          </p:cNvPr>
          <p:cNvSpPr txBox="1"/>
          <p:nvPr/>
        </p:nvSpPr>
        <p:spPr>
          <a:xfrm>
            <a:off x="2535395" y="4262448"/>
            <a:ext cx="889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600" b="1" dirty="0">
                <a:solidFill>
                  <a:srgbClr val="99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solidFill>
                  <a:srgbClr val="99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горные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B866D2F-E739-4052-963B-2E280BE7E996}"/>
              </a:ext>
            </a:extLst>
          </p:cNvPr>
          <p:cNvSpPr txBox="1"/>
          <p:nvPr/>
        </p:nvSpPr>
        <p:spPr>
          <a:xfrm>
            <a:off x="3145377" y="4425429"/>
            <a:ext cx="134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600" b="1" dirty="0">
                <a:solidFill>
                  <a:srgbClr val="CC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solidFill>
                  <a:srgbClr val="CC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энергетические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DC074B7-6E0F-4132-83F2-BD01FC67B74C}"/>
              </a:ext>
            </a:extLst>
          </p:cNvPr>
          <p:cNvSpPr txBox="1"/>
          <p:nvPr/>
        </p:nvSpPr>
        <p:spPr>
          <a:xfrm>
            <a:off x="4142066" y="4270162"/>
            <a:ext cx="107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технические</a:t>
            </a:r>
          </a:p>
        </p:txBody>
      </p:sp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37F289CF-BF54-4639-A06A-C22C048C5FC4}"/>
              </a:ext>
            </a:extLst>
          </p:cNvPr>
          <p:cNvCxnSpPr>
            <a:cxnSpLocks/>
          </p:cNvCxnSpPr>
          <p:nvPr/>
        </p:nvCxnSpPr>
        <p:spPr>
          <a:xfrm flipV="1">
            <a:off x="5341322" y="3441992"/>
            <a:ext cx="0" cy="12143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4DFEA20B-65F1-430D-95F0-7E75FBFFFE83}"/>
              </a:ext>
            </a:extLst>
          </p:cNvPr>
          <p:cNvSpPr txBox="1"/>
          <p:nvPr/>
        </p:nvSpPr>
        <p:spPr>
          <a:xfrm>
            <a:off x="5443774" y="3266210"/>
            <a:ext cx="214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социальных партнера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7C0C6C0-EC89-448F-A781-6F6FAA150E1F}"/>
              </a:ext>
            </a:extLst>
          </p:cNvPr>
          <p:cNvSpPr txBox="1"/>
          <p:nvPr/>
        </p:nvSpPr>
        <p:spPr>
          <a:xfrm>
            <a:off x="5443774" y="3508853"/>
            <a:ext cx="2140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меморандумов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B36E6A5-89BB-4F6A-A053-98C89DBB0D12}"/>
              </a:ext>
            </a:extLst>
          </p:cNvPr>
          <p:cNvSpPr txBox="1"/>
          <p:nvPr/>
        </p:nvSpPr>
        <p:spPr>
          <a:xfrm>
            <a:off x="5441918" y="3707510"/>
            <a:ext cx="2140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договора о шефстве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6B9222B-C909-4672-8DCF-25ACA4348F22}"/>
              </a:ext>
            </a:extLst>
          </p:cNvPr>
          <p:cNvSpPr txBox="1"/>
          <p:nvPr/>
        </p:nvSpPr>
        <p:spPr>
          <a:xfrm>
            <a:off x="5521872" y="4116274"/>
            <a:ext cx="2830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вложения соц. партнеров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124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тг</a:t>
            </a:r>
            <a:r>
              <a:rPr lang="ru-RU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E43D090-8E56-4C3E-B82D-2BCCF936EE89}"/>
              </a:ext>
            </a:extLst>
          </p:cNvPr>
          <p:cNvSpPr txBox="1"/>
          <p:nvPr/>
        </p:nvSpPr>
        <p:spPr>
          <a:xfrm>
            <a:off x="6313376" y="4409753"/>
            <a:ext cx="2830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компетенций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515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чел. обучено</a:t>
            </a:r>
          </a:p>
        </p:txBody>
      </p:sp>
      <p:sp>
        <p:nvSpPr>
          <p:cNvPr id="167" name="Google Shape;9951;p56">
            <a:extLst>
              <a:ext uri="{FF2B5EF4-FFF2-40B4-BE49-F238E27FC236}">
                <a16:creationId xmlns:a16="http://schemas.microsoft.com/office/drawing/2014/main" id="{41D839B4-FEBA-4F52-A9D6-78C33C9DBFF7}"/>
              </a:ext>
            </a:extLst>
          </p:cNvPr>
          <p:cNvSpPr/>
          <p:nvPr/>
        </p:nvSpPr>
        <p:spPr>
          <a:xfrm>
            <a:off x="5902943" y="4389982"/>
            <a:ext cx="399780" cy="341740"/>
          </a:xfrm>
          <a:custGeom>
            <a:avLst/>
            <a:gdLst/>
            <a:ahLst/>
            <a:cxnLst/>
            <a:rect l="l" t="t" r="r" b="b"/>
            <a:pathLst>
              <a:path w="12550" h="10728" extrusionOk="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2632644D-4E52-4AF1-948C-77090E966F3E}"/>
              </a:ext>
            </a:extLst>
          </p:cNvPr>
          <p:cNvGrpSpPr/>
          <p:nvPr/>
        </p:nvGrpSpPr>
        <p:grpSpPr>
          <a:xfrm>
            <a:off x="89048" y="4774168"/>
            <a:ext cx="339278" cy="369332"/>
            <a:chOff x="1795928" y="4716054"/>
            <a:chExt cx="339278" cy="369332"/>
          </a:xfrm>
        </p:grpSpPr>
        <p:cxnSp>
          <p:nvCxnSpPr>
            <p:cNvPr id="174" name="Прямая соединительная линия 173">
              <a:extLst>
                <a:ext uri="{FF2B5EF4-FFF2-40B4-BE49-F238E27FC236}">
                  <a16:creationId xmlns:a16="http://schemas.microsoft.com/office/drawing/2014/main" id="{1767DDA5-206C-45A3-81A6-2E03DAE5B88E}"/>
                </a:ext>
              </a:extLst>
            </p:cNvPr>
            <p:cNvCxnSpPr/>
            <p:nvPr/>
          </p:nvCxnSpPr>
          <p:spPr>
            <a:xfrm>
              <a:off x="1795928" y="4751198"/>
              <a:ext cx="3392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B79E44B-8AC7-4F18-B0F4-09BB1F263E7C}"/>
                </a:ext>
              </a:extLst>
            </p:cNvPr>
            <p:cNvSpPr txBox="1"/>
            <p:nvPr/>
          </p:nvSpPr>
          <p:spPr>
            <a:xfrm>
              <a:off x="1801757" y="471605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176" name="Google Shape;8199;p51">
            <a:extLst>
              <a:ext uri="{FF2B5EF4-FFF2-40B4-BE49-F238E27FC236}">
                <a16:creationId xmlns:a16="http://schemas.microsoft.com/office/drawing/2014/main" id="{89953276-184E-4464-8EE4-9A1678D0E1CF}"/>
              </a:ext>
            </a:extLst>
          </p:cNvPr>
          <p:cNvGrpSpPr/>
          <p:nvPr/>
        </p:nvGrpSpPr>
        <p:grpSpPr>
          <a:xfrm rot="10800000" flipH="1">
            <a:off x="1250207" y="3493970"/>
            <a:ext cx="2615476" cy="45719"/>
            <a:chOff x="219558" y="4738465"/>
            <a:chExt cx="5852400" cy="102300"/>
          </a:xfrm>
        </p:grpSpPr>
        <p:cxnSp>
          <p:nvCxnSpPr>
            <p:cNvPr id="177" name="Google Shape;8200;p51">
              <a:extLst>
                <a:ext uri="{FF2B5EF4-FFF2-40B4-BE49-F238E27FC236}">
                  <a16:creationId xmlns:a16="http://schemas.microsoft.com/office/drawing/2014/main" id="{2624C7BE-72A9-4E1B-BA98-73C13926CA81}"/>
                </a:ext>
              </a:extLst>
            </p:cNvPr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78" name="Google Shape;8201;p51">
              <a:extLst>
                <a:ext uri="{FF2B5EF4-FFF2-40B4-BE49-F238E27FC236}">
                  <a16:creationId xmlns:a16="http://schemas.microsoft.com/office/drawing/2014/main" id="{EB781073-C6EF-4B93-9CD2-78C3BD5ED5E2}"/>
                </a:ext>
              </a:extLst>
            </p:cNvPr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202;p51">
              <a:extLst>
                <a:ext uri="{FF2B5EF4-FFF2-40B4-BE49-F238E27FC236}">
                  <a16:creationId xmlns:a16="http://schemas.microsoft.com/office/drawing/2014/main" id="{F4F3B8D5-3B6E-4610-8AB4-0F96B9502F1F}"/>
                </a:ext>
              </a:extLst>
            </p:cNvPr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203;p51">
              <a:extLst>
                <a:ext uri="{FF2B5EF4-FFF2-40B4-BE49-F238E27FC236}">
                  <a16:creationId xmlns:a16="http://schemas.microsoft.com/office/drawing/2014/main" id="{84C497C7-AD2E-4F0A-8D7D-52C41E3C6258}"/>
                </a:ext>
              </a:extLst>
            </p:cNvPr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204;p51">
              <a:extLst>
                <a:ext uri="{FF2B5EF4-FFF2-40B4-BE49-F238E27FC236}">
                  <a16:creationId xmlns:a16="http://schemas.microsoft.com/office/drawing/2014/main" id="{162D38AB-B9FA-4ADA-AF17-B4BE44B4FE67}"/>
                </a:ext>
              </a:extLst>
            </p:cNvPr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205;p51">
              <a:extLst>
                <a:ext uri="{FF2B5EF4-FFF2-40B4-BE49-F238E27FC236}">
                  <a16:creationId xmlns:a16="http://schemas.microsoft.com/office/drawing/2014/main" id="{ACB8627C-C9C9-4416-A466-E2F092AC6BD8}"/>
                </a:ext>
              </a:extLst>
            </p:cNvPr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04053C5-A9B8-4FEE-A550-E75B33D6FFBA}"/>
              </a:ext>
            </a:extLst>
          </p:cNvPr>
          <p:cNvGrpSpPr/>
          <p:nvPr/>
        </p:nvGrpSpPr>
        <p:grpSpPr>
          <a:xfrm>
            <a:off x="422872" y="3883390"/>
            <a:ext cx="2222151" cy="869131"/>
            <a:chOff x="539437" y="3954624"/>
            <a:chExt cx="2222151" cy="869131"/>
          </a:xfrm>
        </p:grpSpPr>
        <p:sp>
          <p:nvSpPr>
            <p:cNvPr id="145" name="Прямоугольник 144">
              <a:extLst>
                <a:ext uri="{FF2B5EF4-FFF2-40B4-BE49-F238E27FC236}">
                  <a16:creationId xmlns:a16="http://schemas.microsoft.com/office/drawing/2014/main" id="{ADD782E5-3614-419D-845F-9522003B97C0}"/>
                </a:ext>
              </a:extLst>
            </p:cNvPr>
            <p:cNvSpPr/>
            <p:nvPr/>
          </p:nvSpPr>
          <p:spPr>
            <a:xfrm>
              <a:off x="546786" y="3954624"/>
              <a:ext cx="870754" cy="28080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Правоведение </a:t>
              </a:r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id="{E7E48331-F0D8-4498-A06E-D37868048A30}"/>
                </a:ext>
              </a:extLst>
            </p:cNvPr>
            <p:cNvSpPr/>
            <p:nvPr/>
          </p:nvSpPr>
          <p:spPr>
            <a:xfrm>
              <a:off x="541377" y="4242901"/>
              <a:ext cx="2220211" cy="28136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Техническое обслуживание, ремонт и эксплуатация автомобильного транспорта </a:t>
              </a:r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A2394787-1E94-4FE3-ABB6-0974426F541F}"/>
                </a:ext>
              </a:extLst>
            </p:cNvPr>
            <p:cNvSpPr/>
            <p:nvPr/>
          </p:nvSpPr>
          <p:spPr>
            <a:xfrm>
              <a:off x="539437" y="4542393"/>
              <a:ext cx="2103446" cy="28136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Техническое обслуживание, ремонт и </a:t>
              </a:r>
            </a:p>
            <a:p>
              <a:r>
                <a:rPr lang="ru-RU" sz="8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эксплуатация электромеханического </a:t>
              </a:r>
            </a:p>
            <a:p>
              <a:r>
                <a:rPr lang="ru-RU" sz="8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оборудования </a:t>
              </a:r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A73D0BD0-BD35-4A64-B276-7A61643CABBA}"/>
                </a:ext>
              </a:extLst>
            </p:cNvPr>
            <p:cNvSpPr/>
            <p:nvPr/>
          </p:nvSpPr>
          <p:spPr>
            <a:xfrm>
              <a:off x="547116" y="4067639"/>
              <a:ext cx="1604490" cy="28136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Программное обеспечение </a:t>
              </a:r>
            </a:p>
          </p:txBody>
        </p:sp>
        <p:grpSp>
          <p:nvGrpSpPr>
            <p:cNvPr id="183" name="Google Shape;1840;p49">
              <a:extLst>
                <a:ext uri="{FF2B5EF4-FFF2-40B4-BE49-F238E27FC236}">
                  <a16:creationId xmlns:a16="http://schemas.microsoft.com/office/drawing/2014/main" id="{53A6CC36-A23E-443F-B33C-D7C5988BC08E}"/>
                </a:ext>
              </a:extLst>
            </p:cNvPr>
            <p:cNvGrpSpPr/>
            <p:nvPr/>
          </p:nvGrpSpPr>
          <p:grpSpPr>
            <a:xfrm>
              <a:off x="550720" y="4061192"/>
              <a:ext cx="58484" cy="62285"/>
              <a:chOff x="4811425" y="2065025"/>
              <a:chExt cx="41500" cy="44200"/>
            </a:xfrm>
          </p:grpSpPr>
          <p:sp>
            <p:nvSpPr>
              <p:cNvPr id="184" name="Google Shape;1841;p49">
                <a:extLst>
                  <a:ext uri="{FF2B5EF4-FFF2-40B4-BE49-F238E27FC236}">
                    <a16:creationId xmlns:a16="http://schemas.microsoft.com/office/drawing/2014/main" id="{1666FE56-4B6F-4635-8D53-52A0839E7E37}"/>
                  </a:ext>
                </a:extLst>
              </p:cNvPr>
              <p:cNvSpPr/>
              <p:nvPr/>
            </p:nvSpPr>
            <p:spPr>
              <a:xfrm>
                <a:off x="4825300" y="2065025"/>
                <a:ext cx="27625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768" extrusionOk="0">
                    <a:moveTo>
                      <a:pt x="217" y="0"/>
                    </a:moveTo>
                    <a:lnTo>
                      <a:pt x="1" y="224"/>
                    </a:lnTo>
                    <a:lnTo>
                      <a:pt x="657" y="880"/>
                    </a:lnTo>
                    <a:lnTo>
                      <a:pt x="1" y="1544"/>
                    </a:lnTo>
                    <a:lnTo>
                      <a:pt x="217" y="1767"/>
                    </a:lnTo>
                    <a:lnTo>
                      <a:pt x="1104" y="88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42;p49">
                <a:extLst>
                  <a:ext uri="{FF2B5EF4-FFF2-40B4-BE49-F238E27FC236}">
                    <a16:creationId xmlns:a16="http://schemas.microsoft.com/office/drawing/2014/main" id="{94067A6E-C6A0-40BD-98B0-3F3DD0F137F6}"/>
                  </a:ext>
                </a:extLst>
              </p:cNvPr>
              <p:cNvSpPr/>
              <p:nvPr/>
            </p:nvSpPr>
            <p:spPr>
              <a:xfrm>
                <a:off x="4811425" y="2072950"/>
                <a:ext cx="198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134" extrusionOk="0">
                    <a:moveTo>
                      <a:pt x="224" y="1"/>
                    </a:moveTo>
                    <a:lnTo>
                      <a:pt x="0" y="224"/>
                    </a:lnTo>
                    <a:lnTo>
                      <a:pt x="346" y="563"/>
                    </a:lnTo>
                    <a:lnTo>
                      <a:pt x="0" y="909"/>
                    </a:lnTo>
                    <a:lnTo>
                      <a:pt x="224" y="1133"/>
                    </a:lnTo>
                    <a:lnTo>
                      <a:pt x="794" y="563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40;p49">
              <a:extLst>
                <a:ext uri="{FF2B5EF4-FFF2-40B4-BE49-F238E27FC236}">
                  <a16:creationId xmlns:a16="http://schemas.microsoft.com/office/drawing/2014/main" id="{1908F268-ED92-4E2B-868E-BD1AA9CCC166}"/>
                </a:ext>
              </a:extLst>
            </p:cNvPr>
            <p:cNvGrpSpPr/>
            <p:nvPr/>
          </p:nvGrpSpPr>
          <p:grpSpPr>
            <a:xfrm>
              <a:off x="551985" y="4188499"/>
              <a:ext cx="58484" cy="62285"/>
              <a:chOff x="4811425" y="2065025"/>
              <a:chExt cx="41500" cy="44200"/>
            </a:xfrm>
          </p:grpSpPr>
          <p:sp>
            <p:nvSpPr>
              <p:cNvPr id="187" name="Google Shape;1841;p49">
                <a:extLst>
                  <a:ext uri="{FF2B5EF4-FFF2-40B4-BE49-F238E27FC236}">
                    <a16:creationId xmlns:a16="http://schemas.microsoft.com/office/drawing/2014/main" id="{34CFC0B3-31DC-4546-959D-2B063E16E4BB}"/>
                  </a:ext>
                </a:extLst>
              </p:cNvPr>
              <p:cNvSpPr/>
              <p:nvPr/>
            </p:nvSpPr>
            <p:spPr>
              <a:xfrm>
                <a:off x="4825300" y="2065025"/>
                <a:ext cx="27625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768" extrusionOk="0">
                    <a:moveTo>
                      <a:pt x="217" y="0"/>
                    </a:moveTo>
                    <a:lnTo>
                      <a:pt x="1" y="224"/>
                    </a:lnTo>
                    <a:lnTo>
                      <a:pt x="657" y="880"/>
                    </a:lnTo>
                    <a:lnTo>
                      <a:pt x="1" y="1544"/>
                    </a:lnTo>
                    <a:lnTo>
                      <a:pt x="217" y="1767"/>
                    </a:lnTo>
                    <a:lnTo>
                      <a:pt x="1104" y="88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42;p49">
                <a:extLst>
                  <a:ext uri="{FF2B5EF4-FFF2-40B4-BE49-F238E27FC236}">
                    <a16:creationId xmlns:a16="http://schemas.microsoft.com/office/drawing/2014/main" id="{59CF8BA6-8582-4DFD-9A67-BBF621CD7C18}"/>
                  </a:ext>
                </a:extLst>
              </p:cNvPr>
              <p:cNvSpPr/>
              <p:nvPr/>
            </p:nvSpPr>
            <p:spPr>
              <a:xfrm>
                <a:off x="4811425" y="2072950"/>
                <a:ext cx="198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134" extrusionOk="0">
                    <a:moveTo>
                      <a:pt x="224" y="1"/>
                    </a:moveTo>
                    <a:lnTo>
                      <a:pt x="0" y="224"/>
                    </a:lnTo>
                    <a:lnTo>
                      <a:pt x="346" y="563"/>
                    </a:lnTo>
                    <a:lnTo>
                      <a:pt x="0" y="909"/>
                    </a:lnTo>
                    <a:lnTo>
                      <a:pt x="224" y="1133"/>
                    </a:lnTo>
                    <a:lnTo>
                      <a:pt x="794" y="563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40;p49">
              <a:extLst>
                <a:ext uri="{FF2B5EF4-FFF2-40B4-BE49-F238E27FC236}">
                  <a16:creationId xmlns:a16="http://schemas.microsoft.com/office/drawing/2014/main" id="{FA667E46-6368-43CE-AE39-386B7D368D58}"/>
                </a:ext>
              </a:extLst>
            </p:cNvPr>
            <p:cNvGrpSpPr/>
            <p:nvPr/>
          </p:nvGrpSpPr>
          <p:grpSpPr>
            <a:xfrm>
              <a:off x="550496" y="4302540"/>
              <a:ext cx="58484" cy="62285"/>
              <a:chOff x="4811425" y="2065025"/>
              <a:chExt cx="41500" cy="44200"/>
            </a:xfrm>
          </p:grpSpPr>
          <p:sp>
            <p:nvSpPr>
              <p:cNvPr id="190" name="Google Shape;1841;p49">
                <a:extLst>
                  <a:ext uri="{FF2B5EF4-FFF2-40B4-BE49-F238E27FC236}">
                    <a16:creationId xmlns:a16="http://schemas.microsoft.com/office/drawing/2014/main" id="{5191C526-DBCB-4D51-A532-0138FE525C6A}"/>
                  </a:ext>
                </a:extLst>
              </p:cNvPr>
              <p:cNvSpPr/>
              <p:nvPr/>
            </p:nvSpPr>
            <p:spPr>
              <a:xfrm>
                <a:off x="4825300" y="2065025"/>
                <a:ext cx="27625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768" extrusionOk="0">
                    <a:moveTo>
                      <a:pt x="217" y="0"/>
                    </a:moveTo>
                    <a:lnTo>
                      <a:pt x="1" y="224"/>
                    </a:lnTo>
                    <a:lnTo>
                      <a:pt x="657" y="880"/>
                    </a:lnTo>
                    <a:lnTo>
                      <a:pt x="1" y="1544"/>
                    </a:lnTo>
                    <a:lnTo>
                      <a:pt x="217" y="1767"/>
                    </a:lnTo>
                    <a:lnTo>
                      <a:pt x="1104" y="88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842;p49">
                <a:extLst>
                  <a:ext uri="{FF2B5EF4-FFF2-40B4-BE49-F238E27FC236}">
                    <a16:creationId xmlns:a16="http://schemas.microsoft.com/office/drawing/2014/main" id="{A7C0A225-27C8-421E-ACC7-C5D6F87B0860}"/>
                  </a:ext>
                </a:extLst>
              </p:cNvPr>
              <p:cNvSpPr/>
              <p:nvPr/>
            </p:nvSpPr>
            <p:spPr>
              <a:xfrm>
                <a:off x="4811425" y="2072950"/>
                <a:ext cx="198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134" extrusionOk="0">
                    <a:moveTo>
                      <a:pt x="224" y="1"/>
                    </a:moveTo>
                    <a:lnTo>
                      <a:pt x="0" y="224"/>
                    </a:lnTo>
                    <a:lnTo>
                      <a:pt x="346" y="563"/>
                    </a:lnTo>
                    <a:lnTo>
                      <a:pt x="0" y="909"/>
                    </a:lnTo>
                    <a:lnTo>
                      <a:pt x="224" y="1133"/>
                    </a:lnTo>
                    <a:lnTo>
                      <a:pt x="794" y="563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840;p49">
              <a:extLst>
                <a:ext uri="{FF2B5EF4-FFF2-40B4-BE49-F238E27FC236}">
                  <a16:creationId xmlns:a16="http://schemas.microsoft.com/office/drawing/2014/main" id="{0B31F88E-500B-4E84-973C-DC53E64B0FF6}"/>
                </a:ext>
              </a:extLst>
            </p:cNvPr>
            <p:cNvGrpSpPr/>
            <p:nvPr/>
          </p:nvGrpSpPr>
          <p:grpSpPr>
            <a:xfrm>
              <a:off x="544321" y="4533600"/>
              <a:ext cx="58484" cy="62285"/>
              <a:chOff x="4811425" y="2065025"/>
              <a:chExt cx="41500" cy="44200"/>
            </a:xfrm>
          </p:grpSpPr>
          <p:sp>
            <p:nvSpPr>
              <p:cNvPr id="193" name="Google Shape;1841;p49">
                <a:extLst>
                  <a:ext uri="{FF2B5EF4-FFF2-40B4-BE49-F238E27FC236}">
                    <a16:creationId xmlns:a16="http://schemas.microsoft.com/office/drawing/2014/main" id="{70DEB800-EF69-4662-B1A8-CBE754F90303}"/>
                  </a:ext>
                </a:extLst>
              </p:cNvPr>
              <p:cNvSpPr/>
              <p:nvPr/>
            </p:nvSpPr>
            <p:spPr>
              <a:xfrm>
                <a:off x="4825300" y="2065025"/>
                <a:ext cx="27625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768" extrusionOk="0">
                    <a:moveTo>
                      <a:pt x="217" y="0"/>
                    </a:moveTo>
                    <a:lnTo>
                      <a:pt x="1" y="224"/>
                    </a:lnTo>
                    <a:lnTo>
                      <a:pt x="657" y="880"/>
                    </a:lnTo>
                    <a:lnTo>
                      <a:pt x="1" y="1544"/>
                    </a:lnTo>
                    <a:lnTo>
                      <a:pt x="217" y="1767"/>
                    </a:lnTo>
                    <a:lnTo>
                      <a:pt x="1104" y="88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842;p49">
                <a:extLst>
                  <a:ext uri="{FF2B5EF4-FFF2-40B4-BE49-F238E27FC236}">
                    <a16:creationId xmlns:a16="http://schemas.microsoft.com/office/drawing/2014/main" id="{CB980101-05D0-4D29-A80E-68E1FB43E5FF}"/>
                  </a:ext>
                </a:extLst>
              </p:cNvPr>
              <p:cNvSpPr/>
              <p:nvPr/>
            </p:nvSpPr>
            <p:spPr>
              <a:xfrm>
                <a:off x="4811425" y="2072950"/>
                <a:ext cx="198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134" extrusionOk="0">
                    <a:moveTo>
                      <a:pt x="224" y="1"/>
                    </a:moveTo>
                    <a:lnTo>
                      <a:pt x="0" y="224"/>
                    </a:lnTo>
                    <a:lnTo>
                      <a:pt x="346" y="563"/>
                    </a:lnTo>
                    <a:lnTo>
                      <a:pt x="0" y="909"/>
                    </a:lnTo>
                    <a:lnTo>
                      <a:pt x="224" y="1133"/>
                    </a:lnTo>
                    <a:lnTo>
                      <a:pt x="794" y="563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E031E090-2175-44D9-A936-9CEBFC98BAC2}"/>
              </a:ext>
            </a:extLst>
          </p:cNvPr>
          <p:cNvSpPr txBox="1"/>
          <p:nvPr/>
        </p:nvSpPr>
        <p:spPr>
          <a:xfrm>
            <a:off x="7498798" y="2364444"/>
            <a:ext cx="141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66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призовых места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6" name="Google Shape;1880;p49">
            <a:extLst>
              <a:ext uri="{FF2B5EF4-FFF2-40B4-BE49-F238E27FC236}">
                <a16:creationId xmlns:a16="http://schemas.microsoft.com/office/drawing/2014/main" id="{1019D238-6436-48E2-A49C-9D9AA0D6FE30}"/>
              </a:ext>
            </a:extLst>
          </p:cNvPr>
          <p:cNvGrpSpPr/>
          <p:nvPr/>
        </p:nvGrpSpPr>
        <p:grpSpPr>
          <a:xfrm>
            <a:off x="7389224" y="2481233"/>
            <a:ext cx="136394" cy="143810"/>
            <a:chOff x="4854075" y="2527625"/>
            <a:chExt cx="56000" cy="59050"/>
          </a:xfrm>
        </p:grpSpPr>
        <p:sp>
          <p:nvSpPr>
            <p:cNvPr id="197" name="Google Shape;1881;p49">
              <a:extLst>
                <a:ext uri="{FF2B5EF4-FFF2-40B4-BE49-F238E27FC236}">
                  <a16:creationId xmlns:a16="http://schemas.microsoft.com/office/drawing/2014/main" id="{7A9CB498-E5FA-481A-B6B3-DCD817E64737}"/>
                </a:ext>
              </a:extLst>
            </p:cNvPr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66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82;p49">
              <a:extLst>
                <a:ext uri="{FF2B5EF4-FFF2-40B4-BE49-F238E27FC236}">
                  <a16:creationId xmlns:a16="http://schemas.microsoft.com/office/drawing/2014/main" id="{D54EC9B3-15BE-45CB-918D-D2E7E6D88C06}"/>
                </a:ext>
              </a:extLst>
            </p:cNvPr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66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877;p49">
            <a:extLst>
              <a:ext uri="{FF2B5EF4-FFF2-40B4-BE49-F238E27FC236}">
                <a16:creationId xmlns:a16="http://schemas.microsoft.com/office/drawing/2014/main" id="{C157DF15-586C-4F07-ADD5-59CA45A30AE9}"/>
              </a:ext>
            </a:extLst>
          </p:cNvPr>
          <p:cNvGrpSpPr/>
          <p:nvPr/>
        </p:nvGrpSpPr>
        <p:grpSpPr>
          <a:xfrm rot="5400000">
            <a:off x="3817968" y="4074518"/>
            <a:ext cx="107376" cy="409241"/>
            <a:chOff x="4960900" y="2433225"/>
            <a:chExt cx="48525" cy="60050"/>
          </a:xfrm>
        </p:grpSpPr>
        <p:sp>
          <p:nvSpPr>
            <p:cNvPr id="200" name="Google Shape;1878;p49">
              <a:extLst>
                <a:ext uri="{FF2B5EF4-FFF2-40B4-BE49-F238E27FC236}">
                  <a16:creationId xmlns:a16="http://schemas.microsoft.com/office/drawing/2014/main" id="{A4AC844F-5C0F-4FD0-A681-C8FEB525295A}"/>
                </a:ext>
              </a:extLst>
            </p:cNvPr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34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01" name="Google Shape;1879;p49">
              <a:extLst>
                <a:ext uri="{FF2B5EF4-FFF2-40B4-BE49-F238E27FC236}">
                  <a16:creationId xmlns:a16="http://schemas.microsoft.com/office/drawing/2014/main" id="{E4121156-7B2B-432B-BF6F-0C5515E96DD3}"/>
                </a:ext>
              </a:extLst>
            </p:cNvPr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rgbClr val="0034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</p:grpSp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85F8A6E8-326A-4895-8FF6-8A8491B11FC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004" y="3915049"/>
            <a:ext cx="377971" cy="251980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</a:ln>
        </p:spPr>
      </p:pic>
      <p:pic>
        <p:nvPicPr>
          <p:cNvPr id="204" name="Рисунок 203">
            <a:extLst>
              <a:ext uri="{FF2B5EF4-FFF2-40B4-BE49-F238E27FC236}">
                <a16:creationId xmlns:a16="http://schemas.microsoft.com/office/drawing/2014/main" id="{9D116E59-DE60-4EB5-900A-84ED9C8F5C2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978" y="3298689"/>
            <a:ext cx="540591" cy="255279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</a:ln>
        </p:spPr>
      </p:pic>
      <p:pic>
        <p:nvPicPr>
          <p:cNvPr id="205" name="Рисунок 204">
            <a:extLst>
              <a:ext uri="{FF2B5EF4-FFF2-40B4-BE49-F238E27FC236}">
                <a16:creationId xmlns:a16="http://schemas.microsoft.com/office/drawing/2014/main" id="{A0D65B1F-F47C-44EB-BB51-D36BD1A3E47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92" y="3575338"/>
            <a:ext cx="565313" cy="189271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</a:ln>
        </p:spPr>
      </p:pic>
      <p:pic>
        <p:nvPicPr>
          <p:cNvPr id="206" name="Рисунок 205" descr="Picture background">
            <a:extLst>
              <a:ext uri="{FF2B5EF4-FFF2-40B4-BE49-F238E27FC236}">
                <a16:creationId xmlns:a16="http://schemas.microsoft.com/office/drawing/2014/main" id="{453DB2DB-48E4-4E76-83AE-F473F17D518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715" y="3294347"/>
            <a:ext cx="453874" cy="255277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</a:ln>
        </p:spPr>
      </p:pic>
      <p:pic>
        <p:nvPicPr>
          <p:cNvPr id="207" name="Рисунок 206">
            <a:extLst>
              <a:ext uri="{FF2B5EF4-FFF2-40B4-BE49-F238E27FC236}">
                <a16:creationId xmlns:a16="http://schemas.microsoft.com/office/drawing/2014/main" id="{AE441713-34A2-48EB-9089-31BDD00FC76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053" y="3574339"/>
            <a:ext cx="641157" cy="185598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</a:ln>
        </p:spPr>
      </p:pic>
      <p:pic>
        <p:nvPicPr>
          <p:cNvPr id="208" name="Рисунок 207">
            <a:extLst>
              <a:ext uri="{FF2B5EF4-FFF2-40B4-BE49-F238E27FC236}">
                <a16:creationId xmlns:a16="http://schemas.microsoft.com/office/drawing/2014/main" id="{C940A469-5939-4158-92BD-AC0676413641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61" y="3782878"/>
            <a:ext cx="506371" cy="236466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</a:ln>
        </p:spPr>
      </p:pic>
      <p:pic>
        <p:nvPicPr>
          <p:cNvPr id="209" name="Рисунок 208">
            <a:extLst>
              <a:ext uri="{FF2B5EF4-FFF2-40B4-BE49-F238E27FC236}">
                <a16:creationId xmlns:a16="http://schemas.microsoft.com/office/drawing/2014/main" id="{CB6850B5-85F4-49EC-BC85-25E07E6CA3B9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2" b="19687"/>
          <a:stretch/>
        </p:blipFill>
        <p:spPr bwMode="auto">
          <a:xfrm>
            <a:off x="8610000" y="3299113"/>
            <a:ext cx="379023" cy="232152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0" name="Рисунок 209" descr="Picture background">
            <a:extLst>
              <a:ext uri="{FF2B5EF4-FFF2-40B4-BE49-F238E27FC236}">
                <a16:creationId xmlns:a16="http://schemas.microsoft.com/office/drawing/2014/main" id="{A3A4023D-F8C3-4687-9ADA-E7B8F7ABC43C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r="23807"/>
          <a:stretch/>
        </p:blipFill>
        <p:spPr bwMode="auto">
          <a:xfrm>
            <a:off x="8610000" y="3543535"/>
            <a:ext cx="367350" cy="349194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</a:ln>
        </p:spPr>
      </p:pic>
      <p:pic>
        <p:nvPicPr>
          <p:cNvPr id="211" name="Рисунок 210" descr="Picture background">
            <a:extLst>
              <a:ext uri="{FF2B5EF4-FFF2-40B4-BE49-F238E27FC236}">
                <a16:creationId xmlns:a16="http://schemas.microsoft.com/office/drawing/2014/main" id="{ABD309AE-8279-4F61-9D2A-EA2CA7CAFD58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02" y="3780268"/>
            <a:ext cx="379291" cy="238110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</a:ln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857A37AE-8A24-424A-82E8-3B1A4A8935E1}"/>
              </a:ext>
            </a:extLst>
          </p:cNvPr>
          <p:cNvSpPr txBox="1"/>
          <p:nvPr/>
        </p:nvSpPr>
        <p:spPr>
          <a:xfrm>
            <a:off x="6586170" y="4597138"/>
            <a:ext cx="1224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г.</a:t>
            </a:r>
          </a:p>
        </p:txBody>
      </p:sp>
      <p:grpSp>
        <p:nvGrpSpPr>
          <p:cNvPr id="51" name="Google Shape;1843;p49">
            <a:extLst>
              <a:ext uri="{FF2B5EF4-FFF2-40B4-BE49-F238E27FC236}">
                <a16:creationId xmlns:a16="http://schemas.microsoft.com/office/drawing/2014/main" id="{B15E1903-36FC-4EF2-80A2-13BE1964BBBF}"/>
              </a:ext>
            </a:extLst>
          </p:cNvPr>
          <p:cNvGrpSpPr/>
          <p:nvPr/>
        </p:nvGrpSpPr>
        <p:grpSpPr>
          <a:xfrm>
            <a:off x="1010012" y="2430569"/>
            <a:ext cx="120867" cy="107218"/>
            <a:chOff x="4929875" y="2065025"/>
            <a:chExt cx="49625" cy="44025"/>
          </a:xfrm>
        </p:grpSpPr>
        <p:sp>
          <p:nvSpPr>
            <p:cNvPr id="52" name="Google Shape;1844;p49">
              <a:extLst>
                <a:ext uri="{FF2B5EF4-FFF2-40B4-BE49-F238E27FC236}">
                  <a16:creationId xmlns:a16="http://schemas.microsoft.com/office/drawing/2014/main" id="{FE99E6E9-FECD-4800-B44A-ACDDF5D6D6E8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45;p49">
              <a:extLst>
                <a:ext uri="{FF2B5EF4-FFF2-40B4-BE49-F238E27FC236}">
                  <a16:creationId xmlns:a16="http://schemas.microsoft.com/office/drawing/2014/main" id="{777880F2-AF4D-4BDF-9FAD-E0B90CCB7811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41EB0BA-6012-4AA9-9249-BDD5C1EA7152}"/>
              </a:ext>
            </a:extLst>
          </p:cNvPr>
          <p:cNvCxnSpPr>
            <a:cxnSpLocks/>
          </p:cNvCxnSpPr>
          <p:nvPr/>
        </p:nvCxnSpPr>
        <p:spPr>
          <a:xfrm flipH="1">
            <a:off x="476872" y="2764729"/>
            <a:ext cx="51169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Google Shape;10787;p57">
            <a:extLst>
              <a:ext uri="{FF2B5EF4-FFF2-40B4-BE49-F238E27FC236}">
                <a16:creationId xmlns:a16="http://schemas.microsoft.com/office/drawing/2014/main" id="{1F562BCA-FBE4-4E32-A513-621DD8D2219C}"/>
              </a:ext>
            </a:extLst>
          </p:cNvPr>
          <p:cNvSpPr/>
          <p:nvPr/>
        </p:nvSpPr>
        <p:spPr>
          <a:xfrm>
            <a:off x="576457" y="2831821"/>
            <a:ext cx="347524" cy="289917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843;p49">
            <a:extLst>
              <a:ext uri="{FF2B5EF4-FFF2-40B4-BE49-F238E27FC236}">
                <a16:creationId xmlns:a16="http://schemas.microsoft.com/office/drawing/2014/main" id="{AC2B55F1-E27A-4567-A0CA-AC9C9F5B4FC7}"/>
              </a:ext>
            </a:extLst>
          </p:cNvPr>
          <p:cNvGrpSpPr/>
          <p:nvPr/>
        </p:nvGrpSpPr>
        <p:grpSpPr>
          <a:xfrm>
            <a:off x="995976" y="2932644"/>
            <a:ext cx="120867" cy="107218"/>
            <a:chOff x="4929875" y="2065025"/>
            <a:chExt cx="49625" cy="44025"/>
          </a:xfrm>
        </p:grpSpPr>
        <p:sp>
          <p:nvSpPr>
            <p:cNvPr id="213" name="Google Shape;1844;p49">
              <a:extLst>
                <a:ext uri="{FF2B5EF4-FFF2-40B4-BE49-F238E27FC236}">
                  <a16:creationId xmlns:a16="http://schemas.microsoft.com/office/drawing/2014/main" id="{C7EE9E83-785C-4585-A4F1-344C81F63290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45;p49">
              <a:extLst>
                <a:ext uri="{FF2B5EF4-FFF2-40B4-BE49-F238E27FC236}">
                  <a16:creationId xmlns:a16="http://schemas.microsoft.com/office/drawing/2014/main" id="{129B7DA6-46F1-431E-B7CA-BCD99ED9BB73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6DE316C0-D1CA-4E09-A309-B3969929DF74}"/>
              </a:ext>
            </a:extLst>
          </p:cNvPr>
          <p:cNvSpPr txBox="1"/>
          <p:nvPr/>
        </p:nvSpPr>
        <p:spPr>
          <a:xfrm>
            <a:off x="998217" y="2768122"/>
            <a:ext cx="731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3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</a:t>
            </a:r>
          </a:p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</a:t>
            </a:r>
          </a:p>
        </p:txBody>
      </p:sp>
      <p:grpSp>
        <p:nvGrpSpPr>
          <p:cNvPr id="216" name="Google Shape;1843;p49">
            <a:extLst>
              <a:ext uri="{FF2B5EF4-FFF2-40B4-BE49-F238E27FC236}">
                <a16:creationId xmlns:a16="http://schemas.microsoft.com/office/drawing/2014/main" id="{C8BE974B-9752-4D14-BF96-9CAF8D2F090D}"/>
              </a:ext>
            </a:extLst>
          </p:cNvPr>
          <p:cNvGrpSpPr/>
          <p:nvPr/>
        </p:nvGrpSpPr>
        <p:grpSpPr>
          <a:xfrm>
            <a:off x="1663362" y="2928626"/>
            <a:ext cx="120867" cy="107218"/>
            <a:chOff x="4929875" y="2065025"/>
            <a:chExt cx="49625" cy="44025"/>
          </a:xfrm>
        </p:grpSpPr>
        <p:sp>
          <p:nvSpPr>
            <p:cNvPr id="217" name="Google Shape;1844;p49">
              <a:extLst>
                <a:ext uri="{FF2B5EF4-FFF2-40B4-BE49-F238E27FC236}">
                  <a16:creationId xmlns:a16="http://schemas.microsoft.com/office/drawing/2014/main" id="{D6564433-3962-46C5-AB76-D195515C7B61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45;p49">
              <a:extLst>
                <a:ext uri="{FF2B5EF4-FFF2-40B4-BE49-F238E27FC236}">
                  <a16:creationId xmlns:a16="http://schemas.microsoft.com/office/drawing/2014/main" id="{311A687C-45F9-4184-ACF8-CDE968D1F50B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6BF23E6D-8ADF-4E72-BFF6-241F37BED01E}"/>
              </a:ext>
            </a:extLst>
          </p:cNvPr>
          <p:cNvSpPr txBox="1"/>
          <p:nvPr/>
        </p:nvSpPr>
        <p:spPr>
          <a:xfrm>
            <a:off x="1760074" y="2769669"/>
            <a:ext cx="408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</a:p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ИПР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ACE57FE2-F1D6-4020-AC76-1725FCEFEE9A}"/>
              </a:ext>
            </a:extLst>
          </p:cNvPr>
          <p:cNvSpPr txBox="1"/>
          <p:nvPr/>
        </p:nvSpPr>
        <p:spPr>
          <a:xfrm>
            <a:off x="2205823" y="2762732"/>
            <a:ext cx="650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90%</a:t>
            </a:r>
          </a:p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штат</a:t>
            </a:r>
          </a:p>
        </p:txBody>
      </p:sp>
      <p:grpSp>
        <p:nvGrpSpPr>
          <p:cNvPr id="221" name="Google Shape;1843;p49">
            <a:extLst>
              <a:ext uri="{FF2B5EF4-FFF2-40B4-BE49-F238E27FC236}">
                <a16:creationId xmlns:a16="http://schemas.microsoft.com/office/drawing/2014/main" id="{30D7C9AA-C0C2-44F8-90F0-348D6CAC8B6D}"/>
              </a:ext>
            </a:extLst>
          </p:cNvPr>
          <p:cNvGrpSpPr/>
          <p:nvPr/>
        </p:nvGrpSpPr>
        <p:grpSpPr>
          <a:xfrm>
            <a:off x="2141012" y="2928626"/>
            <a:ext cx="120867" cy="107218"/>
            <a:chOff x="4929875" y="2065025"/>
            <a:chExt cx="49625" cy="44025"/>
          </a:xfrm>
        </p:grpSpPr>
        <p:sp>
          <p:nvSpPr>
            <p:cNvPr id="222" name="Google Shape;1844;p49">
              <a:extLst>
                <a:ext uri="{FF2B5EF4-FFF2-40B4-BE49-F238E27FC236}">
                  <a16:creationId xmlns:a16="http://schemas.microsoft.com/office/drawing/2014/main" id="{94B83874-C265-4672-825E-4296F09D82F7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45;p49">
              <a:extLst>
                <a:ext uri="{FF2B5EF4-FFF2-40B4-BE49-F238E27FC236}">
                  <a16:creationId xmlns:a16="http://schemas.microsoft.com/office/drawing/2014/main" id="{86B7C57A-3182-4FA7-9C1B-227F8AE0CEA4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60061063-68A8-4042-AB2B-C8D6D213D6CA}"/>
              </a:ext>
            </a:extLst>
          </p:cNvPr>
          <p:cNvSpPr txBox="1"/>
          <p:nvPr/>
        </p:nvSpPr>
        <p:spPr>
          <a:xfrm>
            <a:off x="2832613" y="2693267"/>
            <a:ext cx="1591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педагог-мастер</a:t>
            </a:r>
            <a:endParaRPr lang="ru-RU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A021AD69-E779-43AD-A45F-F24ECCBE0A70}"/>
              </a:ext>
            </a:extLst>
          </p:cNvPr>
          <p:cNvSpPr txBox="1"/>
          <p:nvPr/>
        </p:nvSpPr>
        <p:spPr>
          <a:xfrm>
            <a:off x="2832613" y="2850119"/>
            <a:ext cx="15911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педагог-исследователь</a:t>
            </a:r>
          </a:p>
          <a:p>
            <a:r>
              <a:rPr lang="ru-RU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педагог-эксперт</a:t>
            </a:r>
            <a:endParaRPr lang="ru-RU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9D3E803-3D25-4DE0-A3C2-72D386C45DEE}"/>
              </a:ext>
            </a:extLst>
          </p:cNvPr>
          <p:cNvSpPr txBox="1"/>
          <p:nvPr/>
        </p:nvSpPr>
        <p:spPr>
          <a:xfrm>
            <a:off x="4423448" y="2743414"/>
            <a:ext cx="1411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ru-RU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стажировка на предприятии</a:t>
            </a:r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89514B9E-6367-401A-9E7B-937DB8ABA101}"/>
              </a:ext>
            </a:extLst>
          </p:cNvPr>
          <p:cNvSpPr txBox="1"/>
          <p:nvPr/>
        </p:nvSpPr>
        <p:spPr>
          <a:xfrm>
            <a:off x="2316480" y="3518840"/>
            <a:ext cx="2915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63,8%</a:t>
            </a:r>
            <a:r>
              <a:rPr lang="ru-RU" sz="105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ачество теоретического обучения 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54BDDF96-9D6D-41CA-8C5B-D519F4F792C9}"/>
              </a:ext>
            </a:extLst>
          </p:cNvPr>
          <p:cNvSpPr txBox="1"/>
          <p:nvPr/>
        </p:nvSpPr>
        <p:spPr>
          <a:xfrm>
            <a:off x="2318336" y="3706674"/>
            <a:ext cx="2915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85%</a:t>
            </a:r>
            <a:r>
              <a:rPr lang="ru-RU" sz="105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ачество практического обучения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BEA67C0-2BAF-4DEC-A73D-CF0E39D6034B}"/>
              </a:ext>
            </a:extLst>
          </p:cNvPr>
          <p:cNvGrpSpPr/>
          <p:nvPr/>
        </p:nvGrpSpPr>
        <p:grpSpPr>
          <a:xfrm>
            <a:off x="89048" y="4774168"/>
            <a:ext cx="339278" cy="369332"/>
            <a:chOff x="1795928" y="4716054"/>
            <a:chExt cx="339278" cy="369332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3CABDF1-4770-447A-90BE-D2A02CDAADF3}"/>
                </a:ext>
              </a:extLst>
            </p:cNvPr>
            <p:cNvCxnSpPr/>
            <p:nvPr/>
          </p:nvCxnSpPr>
          <p:spPr>
            <a:xfrm>
              <a:off x="1795928" y="4751198"/>
              <a:ext cx="3392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78A26A-7C51-4E62-8DA8-4165F191D434}"/>
                </a:ext>
              </a:extLst>
            </p:cNvPr>
            <p:cNvSpPr txBox="1"/>
            <p:nvPr/>
          </p:nvSpPr>
          <p:spPr>
            <a:xfrm>
              <a:off x="1801757" y="471605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17" name="Google Shape;296;p42">
            <a:extLst>
              <a:ext uri="{FF2B5EF4-FFF2-40B4-BE49-F238E27FC236}">
                <a16:creationId xmlns:a16="http://schemas.microsoft.com/office/drawing/2014/main" id="{38C709DA-405C-44A3-B77F-CCECF8C24BD9}"/>
              </a:ext>
            </a:extLst>
          </p:cNvPr>
          <p:cNvSpPr txBox="1">
            <a:spLocks/>
          </p:cNvSpPr>
          <p:nvPr/>
        </p:nvSpPr>
        <p:spPr>
          <a:xfrm>
            <a:off x="502919" y="-80391"/>
            <a:ext cx="6225541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Стратегические направления программы</a:t>
            </a:r>
          </a:p>
        </p:txBody>
      </p:sp>
      <p:sp>
        <p:nvSpPr>
          <p:cNvPr id="18" name="Google Shape;213;p26">
            <a:extLst>
              <a:ext uri="{FF2B5EF4-FFF2-40B4-BE49-F238E27FC236}">
                <a16:creationId xmlns:a16="http://schemas.microsoft.com/office/drawing/2014/main" id="{31721C83-3528-44D2-BFEA-8824DE384683}"/>
              </a:ext>
            </a:extLst>
          </p:cNvPr>
          <p:cNvSpPr txBox="1">
            <a:spLocks/>
          </p:cNvSpPr>
          <p:nvPr/>
        </p:nvSpPr>
        <p:spPr>
          <a:xfrm>
            <a:off x="796200" y="46950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9" name="Google Shape;411;p51">
            <a:extLst>
              <a:ext uri="{FF2B5EF4-FFF2-40B4-BE49-F238E27FC236}">
                <a16:creationId xmlns:a16="http://schemas.microsoft.com/office/drawing/2014/main" id="{C2F14350-AD49-44B0-905B-2D5D2886CC55}"/>
              </a:ext>
            </a:extLst>
          </p:cNvPr>
          <p:cNvSpPr txBox="1">
            <a:spLocks/>
          </p:cNvSpPr>
          <p:nvPr/>
        </p:nvSpPr>
        <p:spPr>
          <a:xfrm>
            <a:off x="796200" y="782197"/>
            <a:ext cx="2826000" cy="1170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Трансформация колледжа для обеспечения доступным и качественным техническим и профессиональным образованием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0" name="Google Shape;213;p26">
            <a:extLst>
              <a:ext uri="{FF2B5EF4-FFF2-40B4-BE49-F238E27FC236}">
                <a16:creationId xmlns:a16="http://schemas.microsoft.com/office/drawing/2014/main" id="{220A2351-CE91-400D-8065-9B322E823C4D}"/>
              </a:ext>
            </a:extLst>
          </p:cNvPr>
          <p:cNvSpPr txBox="1">
            <a:spLocks/>
          </p:cNvSpPr>
          <p:nvPr/>
        </p:nvSpPr>
        <p:spPr>
          <a:xfrm>
            <a:off x="796200" y="2026614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</a:t>
            </a:r>
            <a:endParaRPr lang="en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Google Shape;411;p51">
            <a:extLst>
              <a:ext uri="{FF2B5EF4-FFF2-40B4-BE49-F238E27FC236}">
                <a16:creationId xmlns:a16="http://schemas.microsoft.com/office/drawing/2014/main" id="{CF86C44C-160A-4C6B-BB4B-32A639F6962C}"/>
              </a:ext>
            </a:extLst>
          </p:cNvPr>
          <p:cNvSpPr txBox="1">
            <a:spLocks/>
          </p:cNvSpPr>
          <p:nvPr/>
        </p:nvSpPr>
        <p:spPr>
          <a:xfrm>
            <a:off x="796200" y="2390858"/>
            <a:ext cx="2826000" cy="657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инфраструктуры и центра компетенций колледжа</a:t>
            </a:r>
          </a:p>
        </p:txBody>
      </p:sp>
      <p:sp>
        <p:nvSpPr>
          <p:cNvPr id="22" name="Google Shape;213;p26">
            <a:extLst>
              <a:ext uri="{FF2B5EF4-FFF2-40B4-BE49-F238E27FC236}">
                <a16:creationId xmlns:a16="http://schemas.microsoft.com/office/drawing/2014/main" id="{12E2AE8F-B05D-4062-BB19-D53D51C636AD}"/>
              </a:ext>
            </a:extLst>
          </p:cNvPr>
          <p:cNvSpPr txBox="1">
            <a:spLocks/>
          </p:cNvSpPr>
          <p:nvPr/>
        </p:nvSpPr>
        <p:spPr>
          <a:xfrm>
            <a:off x="796200" y="302397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</a:t>
            </a:r>
            <a:endParaRPr lang="en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Google Shape;411;p51">
            <a:extLst>
              <a:ext uri="{FF2B5EF4-FFF2-40B4-BE49-F238E27FC236}">
                <a16:creationId xmlns:a16="http://schemas.microsoft.com/office/drawing/2014/main" id="{9351176A-ABCE-480C-B488-9AC835BFBD3C}"/>
              </a:ext>
            </a:extLst>
          </p:cNvPr>
          <p:cNvSpPr txBox="1">
            <a:spLocks/>
          </p:cNvSpPr>
          <p:nvPr/>
        </p:nvSpPr>
        <p:spPr>
          <a:xfrm>
            <a:off x="796200" y="3381825"/>
            <a:ext cx="2825864" cy="1856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Актуализация содержания образовательных программ, в соответствии с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профстандартами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специальностям переход к повышенному уровню образовательного процесса и повышение качества обучения, подготовки специалистов</a:t>
            </a:r>
          </a:p>
        </p:txBody>
      </p:sp>
      <p:sp>
        <p:nvSpPr>
          <p:cNvPr id="24" name="Google Shape;213;p26">
            <a:extLst>
              <a:ext uri="{FF2B5EF4-FFF2-40B4-BE49-F238E27FC236}">
                <a16:creationId xmlns:a16="http://schemas.microsoft.com/office/drawing/2014/main" id="{C30821B7-C8DB-4DF4-9B33-3D8585EDCDFE}"/>
              </a:ext>
            </a:extLst>
          </p:cNvPr>
          <p:cNvSpPr txBox="1">
            <a:spLocks/>
          </p:cNvSpPr>
          <p:nvPr/>
        </p:nvSpPr>
        <p:spPr>
          <a:xfrm>
            <a:off x="3608640" y="44608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</a:t>
            </a:r>
            <a:endParaRPr lang="en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Google Shape;411;p51">
            <a:extLst>
              <a:ext uri="{FF2B5EF4-FFF2-40B4-BE49-F238E27FC236}">
                <a16:creationId xmlns:a16="http://schemas.microsoft.com/office/drawing/2014/main" id="{B3B4F82E-7220-4590-AC97-5BE029E7E9F3}"/>
              </a:ext>
            </a:extLst>
          </p:cNvPr>
          <p:cNvSpPr txBox="1">
            <a:spLocks/>
          </p:cNvSpPr>
          <p:nvPr/>
        </p:nvSpPr>
        <p:spPr>
          <a:xfrm>
            <a:off x="3608640" y="758778"/>
            <a:ext cx="2826000" cy="696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Активизация и расширение взаимодействия колледжа с социальными партнерами</a:t>
            </a:r>
          </a:p>
        </p:txBody>
      </p:sp>
      <p:sp>
        <p:nvSpPr>
          <p:cNvPr id="32" name="Google Shape;213;p26">
            <a:extLst>
              <a:ext uri="{FF2B5EF4-FFF2-40B4-BE49-F238E27FC236}">
                <a16:creationId xmlns:a16="http://schemas.microsoft.com/office/drawing/2014/main" id="{E6258E68-3631-41F4-BDF2-FF6F84276272}"/>
              </a:ext>
            </a:extLst>
          </p:cNvPr>
          <p:cNvSpPr txBox="1">
            <a:spLocks/>
          </p:cNvSpPr>
          <p:nvPr/>
        </p:nvSpPr>
        <p:spPr>
          <a:xfrm>
            <a:off x="3667125" y="203811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</a:t>
            </a:r>
            <a:endParaRPr lang="en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Google Shape;411;p51">
            <a:extLst>
              <a:ext uri="{FF2B5EF4-FFF2-40B4-BE49-F238E27FC236}">
                <a16:creationId xmlns:a16="http://schemas.microsoft.com/office/drawing/2014/main" id="{E3AFCF5C-0AB9-4B8C-87B5-0849E40879E8}"/>
              </a:ext>
            </a:extLst>
          </p:cNvPr>
          <p:cNvSpPr txBox="1">
            <a:spLocks/>
          </p:cNvSpPr>
          <p:nvPr/>
        </p:nvSpPr>
        <p:spPr>
          <a:xfrm>
            <a:off x="3667125" y="2366180"/>
            <a:ext cx="2700000" cy="432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потенциала ИПР колледжа</a:t>
            </a:r>
          </a:p>
        </p:txBody>
      </p:sp>
      <p:sp>
        <p:nvSpPr>
          <p:cNvPr id="34" name="Google Shape;213;p26">
            <a:extLst>
              <a:ext uri="{FF2B5EF4-FFF2-40B4-BE49-F238E27FC236}">
                <a16:creationId xmlns:a16="http://schemas.microsoft.com/office/drawing/2014/main" id="{9DEF7AA3-ED6A-4917-B042-CC40F72C686D}"/>
              </a:ext>
            </a:extLst>
          </p:cNvPr>
          <p:cNvSpPr txBox="1">
            <a:spLocks/>
          </p:cNvSpPr>
          <p:nvPr/>
        </p:nvSpPr>
        <p:spPr>
          <a:xfrm>
            <a:off x="6367125" y="44042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</a:t>
            </a:r>
            <a:endParaRPr lang="en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Google Shape;411;p51">
            <a:extLst>
              <a:ext uri="{FF2B5EF4-FFF2-40B4-BE49-F238E27FC236}">
                <a16:creationId xmlns:a16="http://schemas.microsoft.com/office/drawing/2014/main" id="{65F34526-CD1C-420C-98C8-C19434E47CFF}"/>
              </a:ext>
            </a:extLst>
          </p:cNvPr>
          <p:cNvSpPr txBox="1">
            <a:spLocks/>
          </p:cNvSpPr>
          <p:nvPr/>
        </p:nvSpPr>
        <p:spPr>
          <a:xfrm>
            <a:off x="6367125" y="729417"/>
            <a:ext cx="2700000" cy="1297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благополучия обучающихся, уважение и доверие к личности обучающегося, обеспечение прав и их законных интересов, недопущение их дискриминации</a:t>
            </a:r>
          </a:p>
        </p:txBody>
      </p:sp>
      <p:sp>
        <p:nvSpPr>
          <p:cNvPr id="36" name="Google Shape;213;p26">
            <a:extLst>
              <a:ext uri="{FF2B5EF4-FFF2-40B4-BE49-F238E27FC236}">
                <a16:creationId xmlns:a16="http://schemas.microsoft.com/office/drawing/2014/main" id="{F112321F-55E0-42BC-BC57-2701C56A0FDD}"/>
              </a:ext>
            </a:extLst>
          </p:cNvPr>
          <p:cNvSpPr txBox="1">
            <a:spLocks/>
          </p:cNvSpPr>
          <p:nvPr/>
        </p:nvSpPr>
        <p:spPr>
          <a:xfrm>
            <a:off x="6434640" y="30228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1.6</a:t>
            </a:r>
            <a:endParaRPr lang="en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11;p51">
            <a:extLst>
              <a:ext uri="{FF2B5EF4-FFF2-40B4-BE49-F238E27FC236}">
                <a16:creationId xmlns:a16="http://schemas.microsoft.com/office/drawing/2014/main" id="{8630AE12-70B8-490D-8E30-EED63DFB9B93}"/>
              </a:ext>
            </a:extLst>
          </p:cNvPr>
          <p:cNvSpPr txBox="1">
            <a:spLocks/>
          </p:cNvSpPr>
          <p:nvPr/>
        </p:nvSpPr>
        <p:spPr>
          <a:xfrm>
            <a:off x="6434640" y="3372750"/>
            <a:ext cx="1962240" cy="4476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Достижение статуса колледжа лидер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E3A3D3F-E7EA-43BC-B188-32D5816BC726}"/>
              </a:ext>
            </a:extLst>
          </p:cNvPr>
          <p:cNvCxnSpPr>
            <a:cxnSpLocks/>
          </p:cNvCxnSpPr>
          <p:nvPr/>
        </p:nvCxnSpPr>
        <p:spPr>
          <a:xfrm flipV="1">
            <a:off x="3608640" y="596213"/>
            <a:ext cx="0" cy="433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B68B070-A00A-45DE-9C80-E759E321E473}"/>
              </a:ext>
            </a:extLst>
          </p:cNvPr>
          <p:cNvCxnSpPr>
            <a:cxnSpLocks/>
          </p:cNvCxnSpPr>
          <p:nvPr/>
        </p:nvCxnSpPr>
        <p:spPr>
          <a:xfrm flipV="1">
            <a:off x="6298500" y="625096"/>
            <a:ext cx="0" cy="433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0559FE9-B9C8-4EEA-85BA-80AD7A103C03}"/>
              </a:ext>
            </a:extLst>
          </p:cNvPr>
          <p:cNvCxnSpPr/>
          <p:nvPr/>
        </p:nvCxnSpPr>
        <p:spPr>
          <a:xfrm>
            <a:off x="796200" y="2049300"/>
            <a:ext cx="2735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6415D33F-322C-407B-BD0F-E9DA54C9E30A}"/>
              </a:ext>
            </a:extLst>
          </p:cNvPr>
          <p:cNvCxnSpPr/>
          <p:nvPr/>
        </p:nvCxnSpPr>
        <p:spPr>
          <a:xfrm>
            <a:off x="796199" y="3048000"/>
            <a:ext cx="2735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DC640081-69D0-4C94-91C7-29F283134983}"/>
              </a:ext>
            </a:extLst>
          </p:cNvPr>
          <p:cNvCxnSpPr>
            <a:cxnSpLocks/>
          </p:cNvCxnSpPr>
          <p:nvPr/>
        </p:nvCxnSpPr>
        <p:spPr>
          <a:xfrm>
            <a:off x="3667125" y="2049300"/>
            <a:ext cx="2563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7274DE04-B4F3-4104-BF23-E9B2AC3C3C93}"/>
              </a:ext>
            </a:extLst>
          </p:cNvPr>
          <p:cNvCxnSpPr>
            <a:cxnSpLocks/>
          </p:cNvCxnSpPr>
          <p:nvPr/>
        </p:nvCxnSpPr>
        <p:spPr>
          <a:xfrm>
            <a:off x="3667125" y="3048000"/>
            <a:ext cx="2563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E4203CEA-1F98-4885-B90A-83EC9EDB4A47}"/>
              </a:ext>
            </a:extLst>
          </p:cNvPr>
          <p:cNvCxnSpPr>
            <a:cxnSpLocks/>
          </p:cNvCxnSpPr>
          <p:nvPr/>
        </p:nvCxnSpPr>
        <p:spPr>
          <a:xfrm>
            <a:off x="6367125" y="3045743"/>
            <a:ext cx="2427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oogle Shape;10548;p57">
            <a:extLst>
              <a:ext uri="{FF2B5EF4-FFF2-40B4-BE49-F238E27FC236}">
                <a16:creationId xmlns:a16="http://schemas.microsoft.com/office/drawing/2014/main" id="{9DB6A134-88A2-42E8-B7A7-BD5BA5D81F55}"/>
              </a:ext>
            </a:extLst>
          </p:cNvPr>
          <p:cNvGrpSpPr/>
          <p:nvPr/>
        </p:nvGrpSpPr>
        <p:grpSpPr>
          <a:xfrm>
            <a:off x="4443931" y="3488945"/>
            <a:ext cx="1019279" cy="1020375"/>
            <a:chOff x="3539102" y="2427549"/>
            <a:chExt cx="355099" cy="355481"/>
          </a:xfrm>
        </p:grpSpPr>
        <p:sp>
          <p:nvSpPr>
            <p:cNvPr id="56" name="Google Shape;10549;p57">
              <a:extLst>
                <a:ext uri="{FF2B5EF4-FFF2-40B4-BE49-F238E27FC236}">
                  <a16:creationId xmlns:a16="http://schemas.microsoft.com/office/drawing/2014/main" id="{3EE28CD5-919D-4293-9F1B-1113B24E0CAA}"/>
                </a:ext>
              </a:extLst>
            </p:cNvPr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550;p57">
              <a:extLst>
                <a:ext uri="{FF2B5EF4-FFF2-40B4-BE49-F238E27FC236}">
                  <a16:creationId xmlns:a16="http://schemas.microsoft.com/office/drawing/2014/main" id="{5EB3F68C-0298-4B12-A0D9-D359ECC9CD94}"/>
                </a:ext>
              </a:extLst>
            </p:cNvPr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>
            <a:spLocks noGrp="1"/>
          </p:cNvSpPr>
          <p:nvPr>
            <p:ph type="title" idx="4294967295"/>
          </p:nvPr>
        </p:nvSpPr>
        <p:spPr>
          <a:xfrm>
            <a:off x="655320" y="-53340"/>
            <a:ext cx="4625975" cy="369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Задачи, деятельности колледжа</a:t>
            </a:r>
            <a:endParaRPr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BEA67C0-2BAF-4DEC-A73D-CF0E39D6034B}"/>
              </a:ext>
            </a:extLst>
          </p:cNvPr>
          <p:cNvGrpSpPr/>
          <p:nvPr/>
        </p:nvGrpSpPr>
        <p:grpSpPr>
          <a:xfrm>
            <a:off x="89048" y="4774168"/>
            <a:ext cx="339278" cy="369332"/>
            <a:chOff x="1795928" y="4716054"/>
            <a:chExt cx="339278" cy="369332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3CABDF1-4770-447A-90BE-D2A02CDAADF3}"/>
                </a:ext>
              </a:extLst>
            </p:cNvPr>
            <p:cNvCxnSpPr/>
            <p:nvPr/>
          </p:nvCxnSpPr>
          <p:spPr>
            <a:xfrm>
              <a:off x="1795928" y="4751198"/>
              <a:ext cx="3392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78A26A-7C51-4E62-8DA8-4165F191D434}"/>
                </a:ext>
              </a:extLst>
            </p:cNvPr>
            <p:cNvSpPr txBox="1"/>
            <p:nvPr/>
          </p:nvSpPr>
          <p:spPr>
            <a:xfrm>
              <a:off x="1801757" y="471605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8F8999C-D811-4F91-B1C9-3418E3B637B7}"/>
              </a:ext>
            </a:extLst>
          </p:cNvPr>
          <p:cNvCxnSpPr>
            <a:cxnSpLocks/>
          </p:cNvCxnSpPr>
          <p:nvPr/>
        </p:nvCxnSpPr>
        <p:spPr>
          <a:xfrm flipV="1">
            <a:off x="4916557" y="474101"/>
            <a:ext cx="0" cy="453522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7CD8775-3B76-4F8D-9D94-D7E13E9F9788}"/>
              </a:ext>
            </a:extLst>
          </p:cNvPr>
          <p:cNvCxnSpPr/>
          <p:nvPr/>
        </p:nvCxnSpPr>
        <p:spPr>
          <a:xfrm>
            <a:off x="821635" y="2855843"/>
            <a:ext cx="794467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9AD154-F17E-47E3-803A-69A4C4AB0C54}"/>
              </a:ext>
            </a:extLst>
          </p:cNvPr>
          <p:cNvSpPr/>
          <p:nvPr/>
        </p:nvSpPr>
        <p:spPr>
          <a:xfrm>
            <a:off x="4572000" y="500604"/>
            <a:ext cx="238539" cy="238539"/>
          </a:xfrm>
          <a:prstGeom prst="rect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3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8CA152A-D93B-43B3-8409-C728FBDF9862}"/>
              </a:ext>
            </a:extLst>
          </p:cNvPr>
          <p:cNvSpPr/>
          <p:nvPr/>
        </p:nvSpPr>
        <p:spPr>
          <a:xfrm>
            <a:off x="5002698" y="500604"/>
            <a:ext cx="238539" cy="238539"/>
          </a:xfrm>
          <a:prstGeom prst="rect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3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BE95BF1-C0AE-489B-9FB0-58DDC5E93F49}"/>
              </a:ext>
            </a:extLst>
          </p:cNvPr>
          <p:cNvSpPr/>
          <p:nvPr/>
        </p:nvSpPr>
        <p:spPr>
          <a:xfrm>
            <a:off x="4585252" y="2882346"/>
            <a:ext cx="238539" cy="238539"/>
          </a:xfrm>
          <a:prstGeom prst="rect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3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9D0E4F-548D-46E2-B671-01F348EBF6E0}"/>
              </a:ext>
            </a:extLst>
          </p:cNvPr>
          <p:cNvSpPr/>
          <p:nvPr/>
        </p:nvSpPr>
        <p:spPr>
          <a:xfrm>
            <a:off x="5002697" y="2882346"/>
            <a:ext cx="238539" cy="238539"/>
          </a:xfrm>
          <a:prstGeom prst="rect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3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FB55B9A7-3CFE-4B1E-A473-B6E94FD95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466816"/>
              </p:ext>
            </p:extLst>
          </p:nvPr>
        </p:nvGraphicFramePr>
        <p:xfrm>
          <a:off x="594702" y="3065171"/>
          <a:ext cx="1619862" cy="103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C01BBFE9-81C9-4D4E-860C-7ECE01CDD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273857"/>
              </p:ext>
            </p:extLst>
          </p:nvPr>
        </p:nvGraphicFramePr>
        <p:xfrm>
          <a:off x="3382835" y="3197495"/>
          <a:ext cx="1619862" cy="103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934A775F-E2BB-4D6C-9A28-52C092BD2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291482"/>
              </p:ext>
            </p:extLst>
          </p:nvPr>
        </p:nvGraphicFramePr>
        <p:xfrm>
          <a:off x="624444" y="4149682"/>
          <a:ext cx="1537947" cy="103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AA6A6D91-E053-407E-9779-8721B66CC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094006"/>
              </p:ext>
            </p:extLst>
          </p:nvPr>
        </p:nvGraphicFramePr>
        <p:xfrm>
          <a:off x="3330662" y="4178439"/>
          <a:ext cx="1652993" cy="103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B8DD2198-ABF2-4A80-AD46-73F3970D547E}"/>
              </a:ext>
            </a:extLst>
          </p:cNvPr>
          <p:cNvSpPr txBox="1"/>
          <p:nvPr/>
        </p:nvSpPr>
        <p:spPr>
          <a:xfrm>
            <a:off x="680482" y="3040342"/>
            <a:ext cx="66914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b="1" dirty="0">
                <a:solidFill>
                  <a:schemeClr val="bg1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ГОРНЫЕ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1A005F-7FE1-4D59-82F5-3D32128AF544}"/>
              </a:ext>
            </a:extLst>
          </p:cNvPr>
          <p:cNvSpPr txBox="1"/>
          <p:nvPr/>
        </p:nvSpPr>
        <p:spPr>
          <a:xfrm>
            <a:off x="3408707" y="3164521"/>
            <a:ext cx="109137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b="1" dirty="0">
                <a:solidFill>
                  <a:schemeClr val="bg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ЭНЕРГЕТИЧЕСКИЕ</a:t>
            </a:r>
            <a:endParaRPr lang="ru-RU" sz="700" b="1" dirty="0">
              <a:solidFill>
                <a:schemeClr val="bg1">
                  <a:lumMod val="2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ACB695-F9AD-4712-B58E-37718803210F}"/>
              </a:ext>
            </a:extLst>
          </p:cNvPr>
          <p:cNvSpPr txBox="1"/>
          <p:nvPr/>
        </p:nvSpPr>
        <p:spPr>
          <a:xfrm>
            <a:off x="672022" y="4124853"/>
            <a:ext cx="109137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b="1" dirty="0">
                <a:solidFill>
                  <a:schemeClr val="bg1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148F46-4ABF-45DC-896B-27D49116C11A}"/>
              </a:ext>
            </a:extLst>
          </p:cNvPr>
          <p:cNvSpPr txBox="1"/>
          <p:nvPr/>
        </p:nvSpPr>
        <p:spPr>
          <a:xfrm>
            <a:off x="3412226" y="4158752"/>
            <a:ext cx="109137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b="1" dirty="0">
                <a:solidFill>
                  <a:schemeClr val="bg1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ЮРИСТЫ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C61B37-F34A-40B1-990C-52B4D078AA1A}"/>
              </a:ext>
            </a:extLst>
          </p:cNvPr>
          <p:cNvSpPr txBox="1"/>
          <p:nvPr/>
        </p:nvSpPr>
        <p:spPr>
          <a:xfrm>
            <a:off x="2073529" y="2862000"/>
            <a:ext cx="1446241" cy="230832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ТРУДОУСТРОЙСТВО</a:t>
            </a:r>
          </a:p>
        </p:txBody>
      </p:sp>
      <p:grpSp>
        <p:nvGrpSpPr>
          <p:cNvPr id="38" name="Google Shape;9785;p56">
            <a:extLst>
              <a:ext uri="{FF2B5EF4-FFF2-40B4-BE49-F238E27FC236}">
                <a16:creationId xmlns:a16="http://schemas.microsoft.com/office/drawing/2014/main" id="{81F78033-1A06-4DCE-8763-290FE67FB701}"/>
              </a:ext>
            </a:extLst>
          </p:cNvPr>
          <p:cNvGrpSpPr/>
          <p:nvPr/>
        </p:nvGrpSpPr>
        <p:grpSpPr>
          <a:xfrm>
            <a:off x="2542886" y="3148088"/>
            <a:ext cx="376271" cy="337982"/>
            <a:chOff x="2612597" y="3367075"/>
            <a:chExt cx="376271" cy="337982"/>
          </a:xfrm>
        </p:grpSpPr>
        <p:sp>
          <p:nvSpPr>
            <p:cNvPr id="39" name="Google Shape;9786;p56">
              <a:extLst>
                <a:ext uri="{FF2B5EF4-FFF2-40B4-BE49-F238E27FC236}">
                  <a16:creationId xmlns:a16="http://schemas.microsoft.com/office/drawing/2014/main" id="{93E00AE2-2F56-4C34-BDE7-2E1B4F4ACBA1}"/>
                </a:ext>
              </a:extLst>
            </p:cNvPr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9787;p56">
              <a:extLst>
                <a:ext uri="{FF2B5EF4-FFF2-40B4-BE49-F238E27FC236}">
                  <a16:creationId xmlns:a16="http://schemas.microsoft.com/office/drawing/2014/main" id="{0B03A797-8867-4B01-BD2E-191F25B4BED1}"/>
                </a:ext>
              </a:extLst>
            </p:cNvPr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10B80289-C88D-46F3-89A5-39C84C8A6B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914662"/>
              </p:ext>
            </p:extLst>
          </p:nvPr>
        </p:nvGraphicFramePr>
        <p:xfrm>
          <a:off x="2001442" y="3607563"/>
          <a:ext cx="1468094" cy="103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6D74D4E-819B-4C6D-8504-D7E443BCEB7D}"/>
              </a:ext>
            </a:extLst>
          </p:cNvPr>
          <p:cNvSpPr txBox="1"/>
          <p:nvPr/>
        </p:nvSpPr>
        <p:spPr>
          <a:xfrm>
            <a:off x="2291494" y="3557074"/>
            <a:ext cx="96223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b="1" dirty="0">
                <a:solidFill>
                  <a:schemeClr val="bg1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ВЫПУСК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C4C6FE8-519E-4CD0-B9F6-98A923A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05867"/>
              </p:ext>
            </p:extLst>
          </p:nvPr>
        </p:nvGraphicFramePr>
        <p:xfrm>
          <a:off x="5035457" y="979345"/>
          <a:ext cx="3668907" cy="13309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78076">
                  <a:extLst>
                    <a:ext uri="{9D8B030D-6E8A-4147-A177-3AD203B41FA5}">
                      <a16:colId xmlns:a16="http://schemas.microsoft.com/office/drawing/2014/main" val="2028786071"/>
                    </a:ext>
                  </a:extLst>
                </a:gridCol>
                <a:gridCol w="463291">
                  <a:extLst>
                    <a:ext uri="{9D8B030D-6E8A-4147-A177-3AD203B41FA5}">
                      <a16:colId xmlns:a16="http://schemas.microsoft.com/office/drawing/2014/main" val="1923001567"/>
                    </a:ext>
                  </a:extLst>
                </a:gridCol>
                <a:gridCol w="533486">
                  <a:extLst>
                    <a:ext uri="{9D8B030D-6E8A-4147-A177-3AD203B41FA5}">
                      <a16:colId xmlns:a16="http://schemas.microsoft.com/office/drawing/2014/main" val="1536718328"/>
                    </a:ext>
                  </a:extLst>
                </a:gridCol>
                <a:gridCol w="554546">
                  <a:extLst>
                    <a:ext uri="{9D8B030D-6E8A-4147-A177-3AD203B41FA5}">
                      <a16:colId xmlns:a16="http://schemas.microsoft.com/office/drawing/2014/main" val="1075206579"/>
                    </a:ext>
                  </a:extLst>
                </a:gridCol>
                <a:gridCol w="639508">
                  <a:extLst>
                    <a:ext uri="{9D8B030D-6E8A-4147-A177-3AD203B41FA5}">
                      <a16:colId xmlns:a16="http://schemas.microsoft.com/office/drawing/2014/main" val="3670820506"/>
                    </a:ext>
                  </a:extLst>
                </a:gridCol>
              </a:tblGrid>
              <a:tr h="537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по гос заказу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2022-2023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2023-2024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2024-2025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2025-2026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2604534"/>
                  </a:ext>
                </a:extLst>
              </a:tr>
              <a:tr h="266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432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439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450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80087"/>
                  </a:ext>
                </a:extLst>
              </a:tr>
              <a:tr h="266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горным специальностям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203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199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220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163363"/>
                  </a:ext>
                </a:extLst>
              </a:tr>
              <a:tr h="266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энергетическим специальностям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064466"/>
                  </a:ext>
                </a:extLst>
              </a:tr>
              <a:tr h="266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</a:t>
                      </a: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IT-</a:t>
                      </a:r>
                      <a:r>
                        <a:rPr lang="kk-KZ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специальностям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9997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48A0E5DD-B62F-44B5-9C2B-A3910629FCA8}"/>
              </a:ext>
            </a:extLst>
          </p:cNvPr>
          <p:cNvSpPr txBox="1"/>
          <p:nvPr/>
        </p:nvSpPr>
        <p:spPr>
          <a:xfrm>
            <a:off x="5447782" y="516102"/>
            <a:ext cx="285066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05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Увелечение контингента в динамике</a:t>
            </a:r>
            <a:endParaRPr lang="ru-RU" sz="105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7B415B-3EC5-41C2-9522-2745F8DFCE4D}"/>
              </a:ext>
            </a:extLst>
          </p:cNvPr>
          <p:cNvSpPr txBox="1"/>
          <p:nvPr/>
        </p:nvSpPr>
        <p:spPr>
          <a:xfrm>
            <a:off x="5327375" y="2936219"/>
            <a:ext cx="3133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качества теоретического и практического обучения </a:t>
            </a:r>
            <a:endParaRPr lang="ru-RU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0DD22EC-262D-4D31-A04D-895BCB087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63709"/>
              </p:ext>
            </p:extLst>
          </p:nvPr>
        </p:nvGraphicFramePr>
        <p:xfrm>
          <a:off x="5108715" y="3414013"/>
          <a:ext cx="3595649" cy="14881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78901">
                  <a:extLst>
                    <a:ext uri="{9D8B030D-6E8A-4147-A177-3AD203B41FA5}">
                      <a16:colId xmlns:a16="http://schemas.microsoft.com/office/drawing/2014/main" val="2360430675"/>
                    </a:ext>
                  </a:extLst>
                </a:gridCol>
                <a:gridCol w="454187">
                  <a:extLst>
                    <a:ext uri="{9D8B030D-6E8A-4147-A177-3AD203B41FA5}">
                      <a16:colId xmlns:a16="http://schemas.microsoft.com/office/drawing/2014/main" val="2458487398"/>
                    </a:ext>
                  </a:extLst>
                </a:gridCol>
                <a:gridCol w="454187">
                  <a:extLst>
                    <a:ext uri="{9D8B030D-6E8A-4147-A177-3AD203B41FA5}">
                      <a16:colId xmlns:a16="http://schemas.microsoft.com/office/drawing/2014/main" val="4170013415"/>
                    </a:ext>
                  </a:extLst>
                </a:gridCol>
                <a:gridCol w="454187">
                  <a:extLst>
                    <a:ext uri="{9D8B030D-6E8A-4147-A177-3AD203B41FA5}">
                      <a16:colId xmlns:a16="http://schemas.microsoft.com/office/drawing/2014/main" val="1252030681"/>
                    </a:ext>
                  </a:extLst>
                </a:gridCol>
                <a:gridCol w="454187">
                  <a:extLst>
                    <a:ext uri="{9D8B030D-6E8A-4147-A177-3AD203B41FA5}">
                      <a16:colId xmlns:a16="http://schemas.microsoft.com/office/drawing/2014/main" val="14190584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2022-2023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2023-2024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2024-2025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2025-2026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602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dirty="0">
                          <a:effectLst/>
                        </a:rPr>
                        <a:t>Качество теоритического обучения технико-технологического направления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 50,3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 60,6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 63,8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65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dirty="0">
                          <a:effectLst/>
                        </a:rPr>
                        <a:t>Качество практического обучения 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76,3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81,2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85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90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575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dirty="0">
                          <a:effectLst/>
                        </a:rPr>
                        <a:t>Прохождение оплачиваемой практики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46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50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effectLst/>
                        </a:rPr>
                        <a:t>70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138499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DD4A1E09-84A8-410A-BA1B-1B2AC2D23C6A}"/>
              </a:ext>
            </a:extLst>
          </p:cNvPr>
          <p:cNvSpPr txBox="1"/>
          <p:nvPr/>
        </p:nvSpPr>
        <p:spPr>
          <a:xfrm>
            <a:off x="833611" y="1500589"/>
            <a:ext cx="40882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000" b="1" dirty="0">
                <a:solidFill>
                  <a:schemeClr val="bg1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Совместная научно-иследовательская работа со специалистами предпричтия АО «АК Алтыналмас» на тему:</a:t>
            </a:r>
          </a:p>
          <a:p>
            <a:r>
              <a:rPr lang="kk-KZ" sz="1000" dirty="0">
                <a:solidFill>
                  <a:srgbClr val="0066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«Исследование по определению оптимальной технологии флотационного обогащения фактических образцов руды месторождения «Кварцитовые Горки» в лаборатории «Технологических процессов, исследований проб и продуктов обогащения»</a:t>
            </a:r>
            <a:endParaRPr lang="ru-RU" sz="1000" dirty="0">
              <a:solidFill>
                <a:srgbClr val="00662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0A51B9-3DAC-466A-91E5-78FC1C8AFE81}"/>
              </a:ext>
            </a:extLst>
          </p:cNvPr>
          <p:cNvSpPr txBox="1"/>
          <p:nvPr/>
        </p:nvSpPr>
        <p:spPr>
          <a:xfrm>
            <a:off x="914089" y="946474"/>
            <a:ext cx="15059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050" b="1" dirty="0">
                <a:solidFill>
                  <a:schemeClr val="bg1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Гостевые лекции</a:t>
            </a:r>
            <a:endParaRPr lang="ru-RU" sz="1050" b="1" dirty="0">
              <a:solidFill>
                <a:schemeClr val="bg1">
                  <a:lumMod val="2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ACA8DE-ECA6-4971-BD6D-5AA8D59F9A68}"/>
              </a:ext>
            </a:extLst>
          </p:cNvPr>
          <p:cNvSpPr txBox="1"/>
          <p:nvPr/>
        </p:nvSpPr>
        <p:spPr>
          <a:xfrm>
            <a:off x="2259876" y="894804"/>
            <a:ext cx="746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9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г</a:t>
            </a:r>
            <a:r>
              <a:rPr lang="ru-RU" sz="9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kk-KZ" sz="9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11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83A902-DB5F-4520-ADAB-B88DA9C89ACE}"/>
              </a:ext>
            </a:extLst>
          </p:cNvPr>
          <p:cNvSpPr txBox="1"/>
          <p:nvPr/>
        </p:nvSpPr>
        <p:spPr>
          <a:xfrm>
            <a:off x="2790165" y="894804"/>
            <a:ext cx="746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9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</a:t>
            </a:r>
            <a:r>
              <a:rPr lang="ru-RU" sz="9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kk-KZ" sz="9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11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FFC5DC-607E-4955-A739-078E7F925175}"/>
              </a:ext>
            </a:extLst>
          </p:cNvPr>
          <p:cNvSpPr txBox="1"/>
          <p:nvPr/>
        </p:nvSpPr>
        <p:spPr>
          <a:xfrm>
            <a:off x="3312557" y="893086"/>
            <a:ext cx="746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9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г</a:t>
            </a:r>
            <a:r>
              <a:rPr lang="ru-RU" sz="9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kk-KZ" sz="9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ru-RU" sz="11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030E3D-3DBF-4E97-9561-A2064633FAC4}"/>
              </a:ext>
            </a:extLst>
          </p:cNvPr>
          <p:cNvSpPr txBox="1"/>
          <p:nvPr/>
        </p:nvSpPr>
        <p:spPr>
          <a:xfrm>
            <a:off x="3838897" y="893086"/>
            <a:ext cx="746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9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г</a:t>
            </a:r>
            <a:r>
              <a:rPr lang="ru-RU" sz="9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kk-KZ" sz="9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ru-RU" sz="11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FB148463-9C7E-49F7-A05F-4BC7E909D603}"/>
              </a:ext>
            </a:extLst>
          </p:cNvPr>
          <p:cNvCxnSpPr/>
          <p:nvPr/>
        </p:nvCxnSpPr>
        <p:spPr>
          <a:xfrm flipV="1">
            <a:off x="2900136" y="916253"/>
            <a:ext cx="0" cy="378619"/>
          </a:xfrm>
          <a:prstGeom prst="line">
            <a:avLst/>
          </a:prstGeom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703B0BB7-80D0-4F08-85A5-A5DD434F1C43}"/>
              </a:ext>
            </a:extLst>
          </p:cNvPr>
          <p:cNvCxnSpPr/>
          <p:nvPr/>
        </p:nvCxnSpPr>
        <p:spPr>
          <a:xfrm flipV="1">
            <a:off x="3431154" y="916253"/>
            <a:ext cx="0" cy="378619"/>
          </a:xfrm>
          <a:prstGeom prst="line">
            <a:avLst/>
          </a:prstGeom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329E8C38-7F74-4CA4-91AC-CDA2B662F243}"/>
              </a:ext>
            </a:extLst>
          </p:cNvPr>
          <p:cNvCxnSpPr/>
          <p:nvPr/>
        </p:nvCxnSpPr>
        <p:spPr>
          <a:xfrm flipV="1">
            <a:off x="3950268" y="918367"/>
            <a:ext cx="0" cy="378619"/>
          </a:xfrm>
          <a:prstGeom prst="line">
            <a:avLst/>
          </a:prstGeom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87CEDDC-6A85-4EDB-B862-444351165FC6}"/>
              </a:ext>
            </a:extLst>
          </p:cNvPr>
          <p:cNvSpPr txBox="1"/>
          <p:nvPr/>
        </p:nvSpPr>
        <p:spPr>
          <a:xfrm>
            <a:off x="887896" y="533920"/>
            <a:ext cx="3597964" cy="259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5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потенциала ИПР</a:t>
            </a:r>
          </a:p>
        </p:txBody>
      </p:sp>
    </p:spTree>
    <p:extLst>
      <p:ext uri="{BB962C8B-B14F-4D97-AF65-F5344CB8AC3E}">
        <p14:creationId xmlns:p14="http://schemas.microsoft.com/office/powerpoint/2010/main" val="3438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Box 218">
            <a:extLst>
              <a:ext uri="{FF2B5EF4-FFF2-40B4-BE49-F238E27FC236}">
                <a16:creationId xmlns:a16="http://schemas.microsoft.com/office/drawing/2014/main" id="{351410D2-2D8D-49CD-9A77-24B35C403EE0}"/>
              </a:ext>
            </a:extLst>
          </p:cNvPr>
          <p:cNvSpPr txBox="1"/>
          <p:nvPr/>
        </p:nvSpPr>
        <p:spPr>
          <a:xfrm>
            <a:off x="2020684" y="4823226"/>
            <a:ext cx="5208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ru-RU" sz="700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CFE58AD0-1C61-4FA8-B02A-63581F9C1C0F}"/>
              </a:ext>
            </a:extLst>
          </p:cNvPr>
          <p:cNvSpPr txBox="1"/>
          <p:nvPr/>
        </p:nvSpPr>
        <p:spPr>
          <a:xfrm>
            <a:off x="3030956" y="4823226"/>
            <a:ext cx="5208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endParaRPr lang="ru-RU" sz="700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E50FAD1-CC43-4163-B99A-02CF7DBDB130}"/>
              </a:ext>
            </a:extLst>
          </p:cNvPr>
          <p:cNvSpPr txBox="1"/>
          <p:nvPr/>
        </p:nvSpPr>
        <p:spPr>
          <a:xfrm>
            <a:off x="2465270" y="4823226"/>
            <a:ext cx="6419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349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218 </a:t>
            </a:r>
            <a:r>
              <a:rPr lang="ru-RU" sz="600" b="1" dirty="0">
                <a:solidFill>
                  <a:srgbClr val="00349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чел.</a:t>
            </a:r>
            <a:endParaRPr lang="ru-RU" sz="700" dirty="0">
              <a:solidFill>
                <a:srgbClr val="00349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F406A65-420A-450E-BA0A-4E52E0B2D2BD}"/>
              </a:ext>
            </a:extLst>
          </p:cNvPr>
          <p:cNvSpPr txBox="1"/>
          <p:nvPr/>
        </p:nvSpPr>
        <p:spPr>
          <a:xfrm>
            <a:off x="1439226" y="4823226"/>
            <a:ext cx="6419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349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ru-RU" sz="600" b="1" dirty="0">
                <a:solidFill>
                  <a:srgbClr val="00349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чел.</a:t>
            </a:r>
            <a:endParaRPr lang="ru-RU" sz="700" dirty="0">
              <a:solidFill>
                <a:srgbClr val="00349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40CB167-76B7-4CE8-A987-5F5281291A45}"/>
              </a:ext>
            </a:extLst>
          </p:cNvPr>
          <p:cNvSpPr txBox="1"/>
          <p:nvPr/>
        </p:nvSpPr>
        <p:spPr>
          <a:xfrm>
            <a:off x="1012204" y="4823226"/>
            <a:ext cx="5208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ru-RU" sz="700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6" name="Google Shape;3665;p50">
            <a:extLst>
              <a:ext uri="{FF2B5EF4-FFF2-40B4-BE49-F238E27FC236}">
                <a16:creationId xmlns:a16="http://schemas.microsoft.com/office/drawing/2014/main" id="{9ED94B2E-AE2E-4F75-9C81-E53B9332D4D6}"/>
              </a:ext>
            </a:extLst>
          </p:cNvPr>
          <p:cNvGrpSpPr/>
          <p:nvPr/>
        </p:nvGrpSpPr>
        <p:grpSpPr>
          <a:xfrm>
            <a:off x="5336170" y="3282009"/>
            <a:ext cx="3107686" cy="1655578"/>
            <a:chOff x="233350" y="949250"/>
            <a:chExt cx="7137300" cy="3802300"/>
          </a:xfrm>
        </p:grpSpPr>
        <p:sp>
          <p:nvSpPr>
            <p:cNvPr id="67" name="Google Shape;3666;p50">
              <a:extLst>
                <a:ext uri="{FF2B5EF4-FFF2-40B4-BE49-F238E27FC236}">
                  <a16:creationId xmlns:a16="http://schemas.microsoft.com/office/drawing/2014/main" id="{F28EF5BE-5499-4CEA-95EB-C6271B21E9E9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67;p50">
              <a:extLst>
                <a:ext uri="{FF2B5EF4-FFF2-40B4-BE49-F238E27FC236}">
                  <a16:creationId xmlns:a16="http://schemas.microsoft.com/office/drawing/2014/main" id="{C2B43BD9-8847-480D-9467-62EAA6AC9DC4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668;p50">
              <a:extLst>
                <a:ext uri="{FF2B5EF4-FFF2-40B4-BE49-F238E27FC236}">
                  <a16:creationId xmlns:a16="http://schemas.microsoft.com/office/drawing/2014/main" id="{54701F1A-9F64-4435-A891-75375250BB6D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69;p50">
              <a:extLst>
                <a:ext uri="{FF2B5EF4-FFF2-40B4-BE49-F238E27FC236}">
                  <a16:creationId xmlns:a16="http://schemas.microsoft.com/office/drawing/2014/main" id="{70F76A9C-F063-40A1-9815-09869E4807DC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70;p50">
              <a:extLst>
                <a:ext uri="{FF2B5EF4-FFF2-40B4-BE49-F238E27FC236}">
                  <a16:creationId xmlns:a16="http://schemas.microsoft.com/office/drawing/2014/main" id="{85083EB1-2FB0-4C31-982B-7004CAC47F8D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71;p50">
              <a:extLst>
                <a:ext uri="{FF2B5EF4-FFF2-40B4-BE49-F238E27FC236}">
                  <a16:creationId xmlns:a16="http://schemas.microsoft.com/office/drawing/2014/main" id="{3015606F-2F69-4E0A-98B4-D8E35398562D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72;p50">
              <a:extLst>
                <a:ext uri="{FF2B5EF4-FFF2-40B4-BE49-F238E27FC236}">
                  <a16:creationId xmlns:a16="http://schemas.microsoft.com/office/drawing/2014/main" id="{06F3AA60-A8BE-420B-8484-7BA148172378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73;p50">
              <a:extLst>
                <a:ext uri="{FF2B5EF4-FFF2-40B4-BE49-F238E27FC236}">
                  <a16:creationId xmlns:a16="http://schemas.microsoft.com/office/drawing/2014/main" id="{D686511D-EE66-4B02-B40C-41142C0BD657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74;p50">
              <a:extLst>
                <a:ext uri="{FF2B5EF4-FFF2-40B4-BE49-F238E27FC236}">
                  <a16:creationId xmlns:a16="http://schemas.microsoft.com/office/drawing/2014/main" id="{5039E2B8-8159-4028-BFDF-797D0F733B2D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75;p50">
              <a:extLst>
                <a:ext uri="{FF2B5EF4-FFF2-40B4-BE49-F238E27FC236}">
                  <a16:creationId xmlns:a16="http://schemas.microsoft.com/office/drawing/2014/main" id="{1F2EF5A9-7427-4E2A-A4F5-41EEF808E3A3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676;p50">
              <a:extLst>
                <a:ext uri="{FF2B5EF4-FFF2-40B4-BE49-F238E27FC236}">
                  <a16:creationId xmlns:a16="http://schemas.microsoft.com/office/drawing/2014/main" id="{9A507C24-5AC1-4EE2-AF07-EF4C57B599D2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77;p50">
              <a:extLst>
                <a:ext uri="{FF2B5EF4-FFF2-40B4-BE49-F238E27FC236}">
                  <a16:creationId xmlns:a16="http://schemas.microsoft.com/office/drawing/2014/main" id="{A312CF03-8608-4E87-8507-BD436FF6BC74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78;p50">
              <a:extLst>
                <a:ext uri="{FF2B5EF4-FFF2-40B4-BE49-F238E27FC236}">
                  <a16:creationId xmlns:a16="http://schemas.microsoft.com/office/drawing/2014/main" id="{1D18A78F-D739-4D57-80FD-34435D8DA61C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79;p50">
              <a:extLst>
                <a:ext uri="{FF2B5EF4-FFF2-40B4-BE49-F238E27FC236}">
                  <a16:creationId xmlns:a16="http://schemas.microsoft.com/office/drawing/2014/main" id="{3D0078C6-09A3-4437-891F-53D528D3CC6C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80;p50">
              <a:extLst>
                <a:ext uri="{FF2B5EF4-FFF2-40B4-BE49-F238E27FC236}">
                  <a16:creationId xmlns:a16="http://schemas.microsoft.com/office/drawing/2014/main" id="{8571E26C-F1FD-4408-8EB6-3F2DE8E380A3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81;p50">
              <a:extLst>
                <a:ext uri="{FF2B5EF4-FFF2-40B4-BE49-F238E27FC236}">
                  <a16:creationId xmlns:a16="http://schemas.microsoft.com/office/drawing/2014/main" id="{6598FB03-4D72-4BFE-83BB-1D5441C5E815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82;p50">
              <a:extLst>
                <a:ext uri="{FF2B5EF4-FFF2-40B4-BE49-F238E27FC236}">
                  <a16:creationId xmlns:a16="http://schemas.microsoft.com/office/drawing/2014/main" id="{2BFCFA17-FC6C-4CF5-B415-2C5DFE9752F9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83;p50">
              <a:extLst>
                <a:ext uri="{FF2B5EF4-FFF2-40B4-BE49-F238E27FC236}">
                  <a16:creationId xmlns:a16="http://schemas.microsoft.com/office/drawing/2014/main" id="{F286DB90-3334-4DD8-8B81-7C18483428EB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84;p50">
              <a:extLst>
                <a:ext uri="{FF2B5EF4-FFF2-40B4-BE49-F238E27FC236}">
                  <a16:creationId xmlns:a16="http://schemas.microsoft.com/office/drawing/2014/main" id="{0875292A-EEED-4C43-A409-4FDE08210C53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685;p50">
              <a:extLst>
                <a:ext uri="{FF2B5EF4-FFF2-40B4-BE49-F238E27FC236}">
                  <a16:creationId xmlns:a16="http://schemas.microsoft.com/office/drawing/2014/main" id="{C92B48AC-A656-4873-B592-57A461DDC0A9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86;p50">
              <a:extLst>
                <a:ext uri="{FF2B5EF4-FFF2-40B4-BE49-F238E27FC236}">
                  <a16:creationId xmlns:a16="http://schemas.microsoft.com/office/drawing/2014/main" id="{B9852FB2-A8BE-4C41-9F3F-6AC7BAEA986E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87;p50">
              <a:extLst>
                <a:ext uri="{FF2B5EF4-FFF2-40B4-BE49-F238E27FC236}">
                  <a16:creationId xmlns:a16="http://schemas.microsoft.com/office/drawing/2014/main" id="{A70DA1D0-5334-4B7D-83C6-6F3B93123E05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688;p50">
              <a:extLst>
                <a:ext uri="{FF2B5EF4-FFF2-40B4-BE49-F238E27FC236}">
                  <a16:creationId xmlns:a16="http://schemas.microsoft.com/office/drawing/2014/main" id="{6321E7BB-196F-4D24-BE67-5C9040497F64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689;p50">
              <a:extLst>
                <a:ext uri="{FF2B5EF4-FFF2-40B4-BE49-F238E27FC236}">
                  <a16:creationId xmlns:a16="http://schemas.microsoft.com/office/drawing/2014/main" id="{70A6D39D-AE97-4185-B182-DBA7C3FABD1F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90;p50">
              <a:extLst>
                <a:ext uri="{FF2B5EF4-FFF2-40B4-BE49-F238E27FC236}">
                  <a16:creationId xmlns:a16="http://schemas.microsoft.com/office/drawing/2014/main" id="{7C70F3BB-FDDD-4782-AEA5-67E9F7EF1085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91;p50">
              <a:extLst>
                <a:ext uri="{FF2B5EF4-FFF2-40B4-BE49-F238E27FC236}">
                  <a16:creationId xmlns:a16="http://schemas.microsoft.com/office/drawing/2014/main" id="{6660867F-2C70-4E2C-B19B-B190A209BB7C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92;p50">
              <a:extLst>
                <a:ext uri="{FF2B5EF4-FFF2-40B4-BE49-F238E27FC236}">
                  <a16:creationId xmlns:a16="http://schemas.microsoft.com/office/drawing/2014/main" id="{4E6FD3C5-7AC4-4D27-9982-78658033C282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93;p50">
              <a:extLst>
                <a:ext uri="{FF2B5EF4-FFF2-40B4-BE49-F238E27FC236}">
                  <a16:creationId xmlns:a16="http://schemas.microsoft.com/office/drawing/2014/main" id="{BC1F0213-AA7A-454F-8649-16F63D058986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94;p50">
              <a:extLst>
                <a:ext uri="{FF2B5EF4-FFF2-40B4-BE49-F238E27FC236}">
                  <a16:creationId xmlns:a16="http://schemas.microsoft.com/office/drawing/2014/main" id="{8B2F6662-6FFA-4982-84C6-86AF57BE9381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95;p50">
              <a:extLst>
                <a:ext uri="{FF2B5EF4-FFF2-40B4-BE49-F238E27FC236}">
                  <a16:creationId xmlns:a16="http://schemas.microsoft.com/office/drawing/2014/main" id="{176076E8-4934-4AE2-91E1-8DC8EAD24FA3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96;p50">
              <a:extLst>
                <a:ext uri="{FF2B5EF4-FFF2-40B4-BE49-F238E27FC236}">
                  <a16:creationId xmlns:a16="http://schemas.microsoft.com/office/drawing/2014/main" id="{F706E9D4-3746-4318-B323-682B5691039C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97;p50">
              <a:extLst>
                <a:ext uri="{FF2B5EF4-FFF2-40B4-BE49-F238E27FC236}">
                  <a16:creationId xmlns:a16="http://schemas.microsoft.com/office/drawing/2014/main" id="{949A8655-F1E2-40F4-BE4E-ED4608F2A568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98;p50">
              <a:extLst>
                <a:ext uri="{FF2B5EF4-FFF2-40B4-BE49-F238E27FC236}">
                  <a16:creationId xmlns:a16="http://schemas.microsoft.com/office/drawing/2014/main" id="{AAFD9D40-BB43-4949-9411-C39D65422DBD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99;p50">
              <a:extLst>
                <a:ext uri="{FF2B5EF4-FFF2-40B4-BE49-F238E27FC236}">
                  <a16:creationId xmlns:a16="http://schemas.microsoft.com/office/drawing/2014/main" id="{63A304B1-83CF-464C-AD8C-B447927E8C02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00;p50">
              <a:extLst>
                <a:ext uri="{FF2B5EF4-FFF2-40B4-BE49-F238E27FC236}">
                  <a16:creationId xmlns:a16="http://schemas.microsoft.com/office/drawing/2014/main" id="{93020D5E-340E-4EE3-B918-F353CC61187E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01;p50">
              <a:extLst>
                <a:ext uri="{FF2B5EF4-FFF2-40B4-BE49-F238E27FC236}">
                  <a16:creationId xmlns:a16="http://schemas.microsoft.com/office/drawing/2014/main" id="{6CDC008F-FA3E-414F-A093-CD2170F03904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02;p50">
              <a:extLst>
                <a:ext uri="{FF2B5EF4-FFF2-40B4-BE49-F238E27FC236}">
                  <a16:creationId xmlns:a16="http://schemas.microsoft.com/office/drawing/2014/main" id="{A12484F9-585F-450D-9998-CB7C885AF5EE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03;p50">
              <a:extLst>
                <a:ext uri="{FF2B5EF4-FFF2-40B4-BE49-F238E27FC236}">
                  <a16:creationId xmlns:a16="http://schemas.microsoft.com/office/drawing/2014/main" id="{887391EB-10A8-4129-99CC-B20108501329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04;p50">
              <a:extLst>
                <a:ext uri="{FF2B5EF4-FFF2-40B4-BE49-F238E27FC236}">
                  <a16:creationId xmlns:a16="http://schemas.microsoft.com/office/drawing/2014/main" id="{EAD3250C-FF70-46CF-A61F-6E21AA429E0E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05;p50">
              <a:extLst>
                <a:ext uri="{FF2B5EF4-FFF2-40B4-BE49-F238E27FC236}">
                  <a16:creationId xmlns:a16="http://schemas.microsoft.com/office/drawing/2014/main" id="{FD374A23-6F8C-4041-84AC-F673BF5DAE7F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06;p50">
              <a:extLst>
                <a:ext uri="{FF2B5EF4-FFF2-40B4-BE49-F238E27FC236}">
                  <a16:creationId xmlns:a16="http://schemas.microsoft.com/office/drawing/2014/main" id="{542F190D-63FA-444B-8915-06558C11CEFB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07;p50">
              <a:extLst>
                <a:ext uri="{FF2B5EF4-FFF2-40B4-BE49-F238E27FC236}">
                  <a16:creationId xmlns:a16="http://schemas.microsoft.com/office/drawing/2014/main" id="{C353FF66-E14A-4FF0-81BA-EFD3A39CEE51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08;p50">
              <a:extLst>
                <a:ext uri="{FF2B5EF4-FFF2-40B4-BE49-F238E27FC236}">
                  <a16:creationId xmlns:a16="http://schemas.microsoft.com/office/drawing/2014/main" id="{4F36C252-90A8-419C-A36D-0888A514D274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09;p50">
              <a:extLst>
                <a:ext uri="{FF2B5EF4-FFF2-40B4-BE49-F238E27FC236}">
                  <a16:creationId xmlns:a16="http://schemas.microsoft.com/office/drawing/2014/main" id="{18DFC78C-C056-47B8-8C3E-D333E6600547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10;p50">
              <a:extLst>
                <a:ext uri="{FF2B5EF4-FFF2-40B4-BE49-F238E27FC236}">
                  <a16:creationId xmlns:a16="http://schemas.microsoft.com/office/drawing/2014/main" id="{6A1BC024-5722-4B64-B800-813E9749391D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11;p50">
              <a:extLst>
                <a:ext uri="{FF2B5EF4-FFF2-40B4-BE49-F238E27FC236}">
                  <a16:creationId xmlns:a16="http://schemas.microsoft.com/office/drawing/2014/main" id="{F10CAC1F-4043-4BB4-A062-1F75484DAF78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12;p50">
              <a:extLst>
                <a:ext uri="{FF2B5EF4-FFF2-40B4-BE49-F238E27FC236}">
                  <a16:creationId xmlns:a16="http://schemas.microsoft.com/office/drawing/2014/main" id="{0C0461E7-8E6D-4E79-9D53-4E5C448DA06B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13;p50">
              <a:extLst>
                <a:ext uri="{FF2B5EF4-FFF2-40B4-BE49-F238E27FC236}">
                  <a16:creationId xmlns:a16="http://schemas.microsoft.com/office/drawing/2014/main" id="{5259D2FB-E1B3-4AF6-9074-82CCE038D3C1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14;p50">
              <a:extLst>
                <a:ext uri="{FF2B5EF4-FFF2-40B4-BE49-F238E27FC236}">
                  <a16:creationId xmlns:a16="http://schemas.microsoft.com/office/drawing/2014/main" id="{399747F5-2A1F-44E0-ADF6-784EE24E243F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15;p50">
              <a:extLst>
                <a:ext uri="{FF2B5EF4-FFF2-40B4-BE49-F238E27FC236}">
                  <a16:creationId xmlns:a16="http://schemas.microsoft.com/office/drawing/2014/main" id="{A1E4B08A-ED1D-45DE-8B22-0B92696CF8B2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16;p50">
              <a:extLst>
                <a:ext uri="{FF2B5EF4-FFF2-40B4-BE49-F238E27FC236}">
                  <a16:creationId xmlns:a16="http://schemas.microsoft.com/office/drawing/2014/main" id="{4C0CAA56-0D33-44F8-A383-D87FA25A7EE9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43"/>
          <p:cNvSpPr txBox="1">
            <a:spLocks noGrp="1"/>
          </p:cNvSpPr>
          <p:nvPr>
            <p:ph type="title" idx="4294967295"/>
          </p:nvPr>
        </p:nvSpPr>
        <p:spPr>
          <a:xfrm>
            <a:off x="655320" y="-53340"/>
            <a:ext cx="7147616" cy="369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Задачи, деятельности колледжа в год профессий</a:t>
            </a:r>
            <a:endParaRPr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BEA67C0-2BAF-4DEC-A73D-CF0E39D6034B}"/>
              </a:ext>
            </a:extLst>
          </p:cNvPr>
          <p:cNvGrpSpPr/>
          <p:nvPr/>
        </p:nvGrpSpPr>
        <p:grpSpPr>
          <a:xfrm>
            <a:off x="89048" y="4774168"/>
            <a:ext cx="339278" cy="369332"/>
            <a:chOff x="1795928" y="4716054"/>
            <a:chExt cx="339278" cy="369332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3CABDF1-4770-447A-90BE-D2A02CDAADF3}"/>
                </a:ext>
              </a:extLst>
            </p:cNvPr>
            <p:cNvCxnSpPr/>
            <p:nvPr/>
          </p:nvCxnSpPr>
          <p:spPr>
            <a:xfrm>
              <a:off x="1795928" y="4751198"/>
              <a:ext cx="3392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78A26A-7C51-4E62-8DA8-4165F191D434}"/>
                </a:ext>
              </a:extLst>
            </p:cNvPr>
            <p:cNvSpPr txBox="1"/>
            <p:nvPr/>
          </p:nvSpPr>
          <p:spPr>
            <a:xfrm>
              <a:off x="1801757" y="471605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8F8999C-D811-4F91-B1C9-3418E3B637B7}"/>
              </a:ext>
            </a:extLst>
          </p:cNvPr>
          <p:cNvCxnSpPr>
            <a:cxnSpLocks/>
          </p:cNvCxnSpPr>
          <p:nvPr/>
        </p:nvCxnSpPr>
        <p:spPr>
          <a:xfrm flipV="1">
            <a:off x="4916557" y="474101"/>
            <a:ext cx="0" cy="453522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7CD8775-3B76-4F8D-9D94-D7E13E9F9788}"/>
              </a:ext>
            </a:extLst>
          </p:cNvPr>
          <p:cNvCxnSpPr/>
          <p:nvPr/>
        </p:nvCxnSpPr>
        <p:spPr>
          <a:xfrm>
            <a:off x="821635" y="2855843"/>
            <a:ext cx="794467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9AD154-F17E-47E3-803A-69A4C4AB0C54}"/>
              </a:ext>
            </a:extLst>
          </p:cNvPr>
          <p:cNvSpPr/>
          <p:nvPr/>
        </p:nvSpPr>
        <p:spPr>
          <a:xfrm>
            <a:off x="4572000" y="500604"/>
            <a:ext cx="238539" cy="238539"/>
          </a:xfrm>
          <a:prstGeom prst="rect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3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1100" b="1" dirty="0">
              <a:solidFill>
                <a:srgbClr val="0034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8CA152A-D93B-43B3-8409-C728FBDF9862}"/>
              </a:ext>
            </a:extLst>
          </p:cNvPr>
          <p:cNvSpPr/>
          <p:nvPr/>
        </p:nvSpPr>
        <p:spPr>
          <a:xfrm>
            <a:off x="5002698" y="500604"/>
            <a:ext cx="238539" cy="238539"/>
          </a:xfrm>
          <a:prstGeom prst="rect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3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1100" b="1" dirty="0">
              <a:solidFill>
                <a:srgbClr val="0034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BE95BF1-C0AE-489B-9FB0-58DDC5E93F49}"/>
              </a:ext>
            </a:extLst>
          </p:cNvPr>
          <p:cNvSpPr/>
          <p:nvPr/>
        </p:nvSpPr>
        <p:spPr>
          <a:xfrm>
            <a:off x="4585252" y="2882346"/>
            <a:ext cx="238539" cy="238539"/>
          </a:xfrm>
          <a:prstGeom prst="rect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3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1100" b="1" dirty="0">
              <a:solidFill>
                <a:srgbClr val="0034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9D0E4F-548D-46E2-B671-01F348EBF6E0}"/>
              </a:ext>
            </a:extLst>
          </p:cNvPr>
          <p:cNvSpPr/>
          <p:nvPr/>
        </p:nvSpPr>
        <p:spPr>
          <a:xfrm>
            <a:off x="5002697" y="2882346"/>
            <a:ext cx="238539" cy="238539"/>
          </a:xfrm>
          <a:prstGeom prst="rect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3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1100" b="1" dirty="0">
              <a:solidFill>
                <a:srgbClr val="0034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24726D-6E92-4842-AE4A-59378D6D32DD}"/>
              </a:ext>
            </a:extLst>
          </p:cNvPr>
          <p:cNvSpPr txBox="1"/>
          <p:nvPr/>
        </p:nvSpPr>
        <p:spPr>
          <a:xfrm>
            <a:off x="5168349" y="2855843"/>
            <a:ext cx="3597964" cy="36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sz="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 регионального отраслевого сотрудничества с колледжами Республики и международного партнерства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0AD9E2-A0E0-43D1-BAC6-A8920152AEFB}"/>
              </a:ext>
            </a:extLst>
          </p:cNvPr>
          <p:cNvSpPr txBox="1"/>
          <p:nvPr/>
        </p:nvSpPr>
        <p:spPr>
          <a:xfrm>
            <a:off x="4916854" y="3161134"/>
            <a:ext cx="3770242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Меморандума с колледжами </a:t>
            </a:r>
            <a:r>
              <a:rPr lang="en-US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</a:p>
          <a:p>
            <a:r>
              <a:rPr lang="ru-RU" sz="105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Бишкек и г. Семей</a:t>
            </a:r>
            <a:endParaRPr lang="en-US" sz="105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9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(онлайн) круглого стола с колледжами </a:t>
            </a:r>
            <a:endParaRPr lang="en-US" sz="9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5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Бишкек и г. Семей</a:t>
            </a:r>
            <a:r>
              <a:rPr lang="kk-KZ" sz="105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декабре 2024 г.</a:t>
            </a:r>
            <a:endParaRPr lang="en-US" sz="105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9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Республиканского научно-исследовательской конференции по горной отрасли </a:t>
            </a:r>
            <a:r>
              <a:rPr lang="kk-KZ" sz="105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 2025 г.</a:t>
            </a:r>
            <a:endParaRPr lang="ru-RU" sz="9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Google Shape;2049;p50">
            <a:extLst>
              <a:ext uri="{FF2B5EF4-FFF2-40B4-BE49-F238E27FC236}">
                <a16:creationId xmlns:a16="http://schemas.microsoft.com/office/drawing/2014/main" id="{A102EA85-1432-4B09-9861-D1ED930A6888}"/>
              </a:ext>
            </a:extLst>
          </p:cNvPr>
          <p:cNvSpPr/>
          <p:nvPr/>
        </p:nvSpPr>
        <p:spPr>
          <a:xfrm>
            <a:off x="7367821" y="3236147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10478;p57">
            <a:extLst>
              <a:ext uri="{FF2B5EF4-FFF2-40B4-BE49-F238E27FC236}">
                <a16:creationId xmlns:a16="http://schemas.microsoft.com/office/drawing/2014/main" id="{58F147E3-1AC2-4FD6-9630-D438F14DBD1F}"/>
              </a:ext>
            </a:extLst>
          </p:cNvPr>
          <p:cNvGrpSpPr/>
          <p:nvPr/>
        </p:nvGrpSpPr>
        <p:grpSpPr>
          <a:xfrm>
            <a:off x="8242561" y="4042550"/>
            <a:ext cx="366270" cy="329600"/>
            <a:chOff x="7967103" y="2415041"/>
            <a:chExt cx="355863" cy="361911"/>
          </a:xfrm>
        </p:grpSpPr>
        <p:sp>
          <p:nvSpPr>
            <p:cNvPr id="49" name="Google Shape;10479;p57">
              <a:extLst>
                <a:ext uri="{FF2B5EF4-FFF2-40B4-BE49-F238E27FC236}">
                  <a16:creationId xmlns:a16="http://schemas.microsoft.com/office/drawing/2014/main" id="{A3617E4D-D878-4FCD-BC10-70880CE70A07}"/>
                </a:ext>
              </a:extLst>
            </p:cNvPr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50" name="Google Shape;10480;p57">
              <a:extLst>
                <a:ext uri="{FF2B5EF4-FFF2-40B4-BE49-F238E27FC236}">
                  <a16:creationId xmlns:a16="http://schemas.microsoft.com/office/drawing/2014/main" id="{87515544-BEB9-41E4-B756-34F3988DBEAF}"/>
                </a:ext>
              </a:extLst>
            </p:cNvPr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51" name="Google Shape;10481;p57">
              <a:extLst>
                <a:ext uri="{FF2B5EF4-FFF2-40B4-BE49-F238E27FC236}">
                  <a16:creationId xmlns:a16="http://schemas.microsoft.com/office/drawing/2014/main" id="{50A8E6AC-CF04-4706-BBF9-596FA805FF2B}"/>
                </a:ext>
              </a:extLst>
            </p:cNvPr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55" name="Google Shape;10482;p57">
              <a:extLst>
                <a:ext uri="{FF2B5EF4-FFF2-40B4-BE49-F238E27FC236}">
                  <a16:creationId xmlns:a16="http://schemas.microsoft.com/office/drawing/2014/main" id="{BCCB5BF2-E4B1-46B2-944F-4D754B63B157}"/>
                </a:ext>
              </a:extLst>
            </p:cNvPr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56" name="Google Shape;10483;p57">
              <a:extLst>
                <a:ext uri="{FF2B5EF4-FFF2-40B4-BE49-F238E27FC236}">
                  <a16:creationId xmlns:a16="http://schemas.microsoft.com/office/drawing/2014/main" id="{9DF3BF11-A7D2-45DD-86DF-08F1D0398D3C}"/>
                </a:ext>
              </a:extLst>
            </p:cNvPr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57" name="Google Shape;10484;p57">
              <a:extLst>
                <a:ext uri="{FF2B5EF4-FFF2-40B4-BE49-F238E27FC236}">
                  <a16:creationId xmlns:a16="http://schemas.microsoft.com/office/drawing/2014/main" id="{E176B6D2-86CA-4EEA-9BAF-9658DC9B984A}"/>
                </a:ext>
              </a:extLst>
            </p:cNvPr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58" name="Google Shape;10485;p57">
              <a:extLst>
                <a:ext uri="{FF2B5EF4-FFF2-40B4-BE49-F238E27FC236}">
                  <a16:creationId xmlns:a16="http://schemas.microsoft.com/office/drawing/2014/main" id="{AC843CF3-1ACF-44B0-A4C3-C710EEE61604}"/>
                </a:ext>
              </a:extLst>
            </p:cNvPr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59" name="Google Shape;10486;p57">
              <a:extLst>
                <a:ext uri="{FF2B5EF4-FFF2-40B4-BE49-F238E27FC236}">
                  <a16:creationId xmlns:a16="http://schemas.microsoft.com/office/drawing/2014/main" id="{29D1F830-618C-4F23-B1DE-4938D465B095}"/>
                </a:ext>
              </a:extLst>
            </p:cNvPr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60" name="Google Shape;10487;p57">
              <a:extLst>
                <a:ext uri="{FF2B5EF4-FFF2-40B4-BE49-F238E27FC236}">
                  <a16:creationId xmlns:a16="http://schemas.microsoft.com/office/drawing/2014/main" id="{66CD8322-F5C4-4D9C-9885-CD55EA66618A}"/>
                </a:ext>
              </a:extLst>
            </p:cNvPr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61" name="Google Shape;10488;p57">
              <a:extLst>
                <a:ext uri="{FF2B5EF4-FFF2-40B4-BE49-F238E27FC236}">
                  <a16:creationId xmlns:a16="http://schemas.microsoft.com/office/drawing/2014/main" id="{1F834A71-49B2-480A-8596-0207EB810E21}"/>
                </a:ext>
              </a:extLst>
            </p:cNvPr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62" name="Google Shape;10489;p57">
              <a:extLst>
                <a:ext uri="{FF2B5EF4-FFF2-40B4-BE49-F238E27FC236}">
                  <a16:creationId xmlns:a16="http://schemas.microsoft.com/office/drawing/2014/main" id="{D0DC58C1-DCB2-4E4B-BE31-3BBF2D24E8D4}"/>
                </a:ext>
              </a:extLst>
            </p:cNvPr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</p:grpSp>
      <p:grpSp>
        <p:nvGrpSpPr>
          <p:cNvPr id="63" name="Google Shape;10316;p57">
            <a:extLst>
              <a:ext uri="{FF2B5EF4-FFF2-40B4-BE49-F238E27FC236}">
                <a16:creationId xmlns:a16="http://schemas.microsoft.com/office/drawing/2014/main" id="{F1ACF986-EF5D-47AA-8D82-81DC76A5DF93}"/>
              </a:ext>
            </a:extLst>
          </p:cNvPr>
          <p:cNvGrpSpPr/>
          <p:nvPr/>
        </p:nvGrpSpPr>
        <p:grpSpPr>
          <a:xfrm>
            <a:off x="7936588" y="3636491"/>
            <a:ext cx="408156" cy="299783"/>
            <a:chOff x="1289311" y="2926222"/>
            <a:chExt cx="408156" cy="299783"/>
          </a:xfrm>
        </p:grpSpPr>
        <p:sp>
          <p:nvSpPr>
            <p:cNvPr id="64" name="Google Shape;10317;p57">
              <a:extLst>
                <a:ext uri="{FF2B5EF4-FFF2-40B4-BE49-F238E27FC236}">
                  <a16:creationId xmlns:a16="http://schemas.microsoft.com/office/drawing/2014/main" id="{F9C9DADF-84D4-41AB-A3E0-8011486015CD}"/>
                </a:ext>
              </a:extLst>
            </p:cNvPr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318;p57">
              <a:extLst>
                <a:ext uri="{FF2B5EF4-FFF2-40B4-BE49-F238E27FC236}">
                  <a16:creationId xmlns:a16="http://schemas.microsoft.com/office/drawing/2014/main" id="{683CF541-A7D3-44C9-B1F9-D2B03CDB2006}"/>
                </a:ext>
              </a:extLst>
            </p:cNvPr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0D6003C4-457E-4452-A9D5-FBC770748F7C}"/>
              </a:ext>
            </a:extLst>
          </p:cNvPr>
          <p:cNvSpPr txBox="1"/>
          <p:nvPr/>
        </p:nvSpPr>
        <p:spPr>
          <a:xfrm>
            <a:off x="674725" y="3157210"/>
            <a:ext cx="4009660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 маркшейдерского бюро запланировано на </a:t>
            </a:r>
            <a:r>
              <a:rPr lang="ru-RU" sz="11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г.</a:t>
            </a:r>
            <a:endParaRPr lang="ru-RU" sz="10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72C2CA46-D201-4F6B-91FD-0BF03DBEF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781" y="3140985"/>
            <a:ext cx="483956" cy="361892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C71B4795-5C41-41D2-A7C5-D9AD2FA0C0B1}"/>
              </a:ext>
            </a:extLst>
          </p:cNvPr>
          <p:cNvSpPr txBox="1"/>
          <p:nvPr/>
        </p:nvSpPr>
        <p:spPr>
          <a:xfrm>
            <a:off x="827046" y="3354166"/>
            <a:ext cx="3107057" cy="25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Ведется разнообразие рабочей </a:t>
            </a:r>
            <a:r>
              <a:rPr lang="ru-RU" sz="1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документации</a:t>
            </a:r>
            <a:endParaRPr lang="ru-RU" sz="10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2" name="Google Shape;10423;p57">
            <a:extLst>
              <a:ext uri="{FF2B5EF4-FFF2-40B4-BE49-F238E27FC236}">
                <a16:creationId xmlns:a16="http://schemas.microsoft.com/office/drawing/2014/main" id="{01874D53-76F1-4F02-948D-4C28D540690F}"/>
              </a:ext>
            </a:extLst>
          </p:cNvPr>
          <p:cNvGrpSpPr/>
          <p:nvPr/>
        </p:nvGrpSpPr>
        <p:grpSpPr>
          <a:xfrm>
            <a:off x="4195556" y="3525636"/>
            <a:ext cx="389696" cy="361892"/>
            <a:chOff x="870939" y="2439293"/>
            <a:chExt cx="331993" cy="331993"/>
          </a:xfrm>
        </p:grpSpPr>
        <p:sp>
          <p:nvSpPr>
            <p:cNvPr id="143" name="Google Shape;10424;p57">
              <a:extLst>
                <a:ext uri="{FF2B5EF4-FFF2-40B4-BE49-F238E27FC236}">
                  <a16:creationId xmlns:a16="http://schemas.microsoft.com/office/drawing/2014/main" id="{EA5BD5F0-B982-4524-8A8D-69A47DB96600}"/>
                </a:ext>
              </a:extLst>
            </p:cNvPr>
            <p:cNvSpPr/>
            <p:nvPr/>
          </p:nvSpPr>
          <p:spPr>
            <a:xfrm>
              <a:off x="870939" y="2439293"/>
              <a:ext cx="331993" cy="331993"/>
            </a:xfrm>
            <a:custGeom>
              <a:avLst/>
              <a:gdLst/>
              <a:ahLst/>
              <a:cxnLst/>
              <a:rect l="l" t="t" r="r" b="b"/>
              <a:pathLst>
                <a:path w="10431" h="10431" extrusionOk="0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425;p57">
              <a:extLst>
                <a:ext uri="{FF2B5EF4-FFF2-40B4-BE49-F238E27FC236}">
                  <a16:creationId xmlns:a16="http://schemas.microsoft.com/office/drawing/2014/main" id="{7988BED0-04C2-4CF7-BE6D-6E2C58F26C61}"/>
                </a:ext>
              </a:extLst>
            </p:cNvPr>
            <p:cNvSpPr/>
            <p:nvPr/>
          </p:nvSpPr>
          <p:spPr>
            <a:xfrm>
              <a:off x="908463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426;p57">
              <a:extLst>
                <a:ext uri="{FF2B5EF4-FFF2-40B4-BE49-F238E27FC236}">
                  <a16:creationId xmlns:a16="http://schemas.microsoft.com/office/drawing/2014/main" id="{2C4FD7F2-5FAA-44A3-A3A9-E64630D2A39D}"/>
                </a:ext>
              </a:extLst>
            </p:cNvPr>
            <p:cNvSpPr/>
            <p:nvPr/>
          </p:nvSpPr>
          <p:spPr>
            <a:xfrm>
              <a:off x="1015690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427;p57">
              <a:extLst>
                <a:ext uri="{FF2B5EF4-FFF2-40B4-BE49-F238E27FC236}">
                  <a16:creationId xmlns:a16="http://schemas.microsoft.com/office/drawing/2014/main" id="{D4F86A2C-2614-4743-8251-A07B69ECA85C}"/>
                </a:ext>
              </a:extLst>
            </p:cNvPr>
            <p:cNvSpPr/>
            <p:nvPr/>
          </p:nvSpPr>
          <p:spPr>
            <a:xfrm>
              <a:off x="1122567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428;p57">
              <a:extLst>
                <a:ext uri="{FF2B5EF4-FFF2-40B4-BE49-F238E27FC236}">
                  <a16:creationId xmlns:a16="http://schemas.microsoft.com/office/drawing/2014/main" id="{DF53FF2F-9043-446E-9334-617943E050D7}"/>
                </a:ext>
              </a:extLst>
            </p:cNvPr>
            <p:cNvSpPr/>
            <p:nvPr/>
          </p:nvSpPr>
          <p:spPr>
            <a:xfrm>
              <a:off x="913015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429;p57">
              <a:extLst>
                <a:ext uri="{FF2B5EF4-FFF2-40B4-BE49-F238E27FC236}">
                  <a16:creationId xmlns:a16="http://schemas.microsoft.com/office/drawing/2014/main" id="{E073C822-EA7A-4949-A411-1307DAA047CA}"/>
                </a:ext>
              </a:extLst>
            </p:cNvPr>
            <p:cNvSpPr/>
            <p:nvPr/>
          </p:nvSpPr>
          <p:spPr>
            <a:xfrm>
              <a:off x="913015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430;p57">
              <a:extLst>
                <a:ext uri="{FF2B5EF4-FFF2-40B4-BE49-F238E27FC236}">
                  <a16:creationId xmlns:a16="http://schemas.microsoft.com/office/drawing/2014/main" id="{4292812B-039E-4447-A1E1-FBC946D09888}"/>
                </a:ext>
              </a:extLst>
            </p:cNvPr>
            <p:cNvSpPr/>
            <p:nvPr/>
          </p:nvSpPr>
          <p:spPr>
            <a:xfrm>
              <a:off x="913015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431;p57">
              <a:extLst>
                <a:ext uri="{FF2B5EF4-FFF2-40B4-BE49-F238E27FC236}">
                  <a16:creationId xmlns:a16="http://schemas.microsoft.com/office/drawing/2014/main" id="{F84F32D3-A407-4726-B235-1B16CF00CA8A}"/>
                </a:ext>
              </a:extLst>
            </p:cNvPr>
            <p:cNvSpPr/>
            <p:nvPr/>
          </p:nvSpPr>
          <p:spPr>
            <a:xfrm>
              <a:off x="894428" y="2474908"/>
              <a:ext cx="69384" cy="167508"/>
            </a:xfrm>
            <a:custGeom>
              <a:avLst/>
              <a:gdLst/>
              <a:ahLst/>
              <a:cxnLst/>
              <a:rect l="l" t="t" r="r" b="b"/>
              <a:pathLst>
                <a:path w="2180" h="5263" extrusionOk="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432;p57">
              <a:extLst>
                <a:ext uri="{FF2B5EF4-FFF2-40B4-BE49-F238E27FC236}">
                  <a16:creationId xmlns:a16="http://schemas.microsoft.com/office/drawing/2014/main" id="{B12E1E66-BBAF-41B8-9F94-3E7F1890592D}"/>
                </a:ext>
              </a:extLst>
            </p:cNvPr>
            <p:cNvSpPr/>
            <p:nvPr/>
          </p:nvSpPr>
          <p:spPr>
            <a:xfrm>
              <a:off x="1002068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433;p57">
              <a:extLst>
                <a:ext uri="{FF2B5EF4-FFF2-40B4-BE49-F238E27FC236}">
                  <a16:creationId xmlns:a16="http://schemas.microsoft.com/office/drawing/2014/main" id="{ACCF270C-45FA-4521-A106-85D54D2F445F}"/>
                </a:ext>
              </a:extLst>
            </p:cNvPr>
            <p:cNvSpPr/>
            <p:nvPr/>
          </p:nvSpPr>
          <p:spPr>
            <a:xfrm>
              <a:off x="1108531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34;p57">
              <a:extLst>
                <a:ext uri="{FF2B5EF4-FFF2-40B4-BE49-F238E27FC236}">
                  <a16:creationId xmlns:a16="http://schemas.microsoft.com/office/drawing/2014/main" id="{CA8A90FA-CF27-4EFB-96B2-AA4830962D69}"/>
                </a:ext>
              </a:extLst>
            </p:cNvPr>
            <p:cNvSpPr/>
            <p:nvPr/>
          </p:nvSpPr>
          <p:spPr>
            <a:xfrm>
              <a:off x="1127118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35;p57">
              <a:extLst>
                <a:ext uri="{FF2B5EF4-FFF2-40B4-BE49-F238E27FC236}">
                  <a16:creationId xmlns:a16="http://schemas.microsoft.com/office/drawing/2014/main" id="{4F6F99E2-3864-489F-8E5E-D80147F7BDBB}"/>
                </a:ext>
              </a:extLst>
            </p:cNvPr>
            <p:cNvSpPr/>
            <p:nvPr/>
          </p:nvSpPr>
          <p:spPr>
            <a:xfrm>
              <a:off x="1127118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36;p57">
              <a:extLst>
                <a:ext uri="{FF2B5EF4-FFF2-40B4-BE49-F238E27FC236}">
                  <a16:creationId xmlns:a16="http://schemas.microsoft.com/office/drawing/2014/main" id="{C50A84B1-87B7-40B5-A377-0E694E9F95D4}"/>
                </a:ext>
              </a:extLst>
            </p:cNvPr>
            <p:cNvSpPr/>
            <p:nvPr/>
          </p:nvSpPr>
          <p:spPr>
            <a:xfrm>
              <a:off x="1127118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437;p57">
              <a:extLst>
                <a:ext uri="{FF2B5EF4-FFF2-40B4-BE49-F238E27FC236}">
                  <a16:creationId xmlns:a16="http://schemas.microsoft.com/office/drawing/2014/main" id="{4B9D5F93-DB46-4D56-970D-B621CD88E4B3}"/>
                </a:ext>
              </a:extLst>
            </p:cNvPr>
            <p:cNvSpPr/>
            <p:nvPr/>
          </p:nvSpPr>
          <p:spPr>
            <a:xfrm>
              <a:off x="1020624" y="2504094"/>
              <a:ext cx="32241" cy="9867"/>
            </a:xfrm>
            <a:custGeom>
              <a:avLst/>
              <a:gdLst/>
              <a:ahLst/>
              <a:cxnLst/>
              <a:rect l="l" t="t" r="r" b="b"/>
              <a:pathLst>
                <a:path w="1013" h="310" extrusionOk="0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438;p57">
              <a:extLst>
                <a:ext uri="{FF2B5EF4-FFF2-40B4-BE49-F238E27FC236}">
                  <a16:creationId xmlns:a16="http://schemas.microsoft.com/office/drawing/2014/main" id="{CF9B1F8C-8A2E-440C-9A9C-9C1E6DE57AF5}"/>
                </a:ext>
              </a:extLst>
            </p:cNvPr>
            <p:cNvSpPr/>
            <p:nvPr/>
          </p:nvSpPr>
          <p:spPr>
            <a:xfrm>
              <a:off x="1020624" y="2532898"/>
              <a:ext cx="32241" cy="10248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439;p57">
              <a:extLst>
                <a:ext uri="{FF2B5EF4-FFF2-40B4-BE49-F238E27FC236}">
                  <a16:creationId xmlns:a16="http://schemas.microsoft.com/office/drawing/2014/main" id="{2AE87E78-6121-4125-B1E0-74AEB312B0FB}"/>
                </a:ext>
              </a:extLst>
            </p:cNvPr>
            <p:cNvSpPr/>
            <p:nvPr/>
          </p:nvSpPr>
          <p:spPr>
            <a:xfrm>
              <a:off x="1020624" y="2562052"/>
              <a:ext cx="32241" cy="9898"/>
            </a:xfrm>
            <a:custGeom>
              <a:avLst/>
              <a:gdLst/>
              <a:ahLst/>
              <a:cxnLst/>
              <a:rect l="l" t="t" r="r" b="b"/>
              <a:pathLst>
                <a:path w="1013" h="311" extrusionOk="0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BB47605-364B-4CE6-9E39-43F3A7968202}"/>
              </a:ext>
            </a:extLst>
          </p:cNvPr>
          <p:cNvSpPr txBox="1"/>
          <p:nvPr/>
        </p:nvSpPr>
        <p:spPr>
          <a:xfrm>
            <a:off x="765020" y="2868375"/>
            <a:ext cx="2266120" cy="25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0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центра компетенций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1338AA1-A445-4B2F-B649-926776C3EE40}"/>
              </a:ext>
            </a:extLst>
          </p:cNvPr>
          <p:cNvSpPr txBox="1"/>
          <p:nvPr/>
        </p:nvSpPr>
        <p:spPr>
          <a:xfrm>
            <a:off x="813405" y="3517016"/>
            <a:ext cx="3438489" cy="25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 список оказываемых </a:t>
            </a:r>
            <a:r>
              <a:rPr lang="ru-RU" sz="1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 </a:t>
            </a:r>
            <a:r>
              <a:rPr lang="ru-RU" sz="1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Маркбюро</a:t>
            </a:r>
            <a:endParaRPr lang="ru-RU" sz="10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8E1F34D-432A-4854-A71B-22829D37098B}"/>
              </a:ext>
            </a:extLst>
          </p:cNvPr>
          <p:cNvSpPr txBox="1"/>
          <p:nvPr/>
        </p:nvSpPr>
        <p:spPr>
          <a:xfrm>
            <a:off x="810449" y="3678278"/>
            <a:ext cx="3438489" cy="25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Составлена </a:t>
            </a:r>
            <a:r>
              <a:rPr lang="ru-RU" sz="1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заявка на поверку </a:t>
            </a: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оборудования</a:t>
            </a:r>
            <a:endParaRPr lang="ru-RU" sz="10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Google Shape;1874;p49">
            <a:extLst>
              <a:ext uri="{FF2B5EF4-FFF2-40B4-BE49-F238E27FC236}">
                <a16:creationId xmlns:a16="http://schemas.microsoft.com/office/drawing/2014/main" id="{1B6DA6C2-3C8D-4771-BB00-0F497396FE3B}"/>
              </a:ext>
            </a:extLst>
          </p:cNvPr>
          <p:cNvGrpSpPr/>
          <p:nvPr/>
        </p:nvGrpSpPr>
        <p:grpSpPr>
          <a:xfrm>
            <a:off x="755993" y="3443167"/>
            <a:ext cx="100452" cy="95183"/>
            <a:chOff x="4768575" y="2253950"/>
            <a:chExt cx="46300" cy="43875"/>
          </a:xfrm>
        </p:grpSpPr>
        <p:sp>
          <p:nvSpPr>
            <p:cNvPr id="195" name="Google Shape;1875;p49">
              <a:extLst>
                <a:ext uri="{FF2B5EF4-FFF2-40B4-BE49-F238E27FC236}">
                  <a16:creationId xmlns:a16="http://schemas.microsoft.com/office/drawing/2014/main" id="{39284747-68A0-4E64-8EA4-D874BC2CC47C}"/>
                </a:ext>
              </a:extLst>
            </p:cNvPr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876;p49">
              <a:extLst>
                <a:ext uri="{FF2B5EF4-FFF2-40B4-BE49-F238E27FC236}">
                  <a16:creationId xmlns:a16="http://schemas.microsoft.com/office/drawing/2014/main" id="{9BFDB15B-1B34-420D-81E5-CBCE5E6B7176}"/>
                </a:ext>
              </a:extLst>
            </p:cNvPr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874;p49">
            <a:extLst>
              <a:ext uri="{FF2B5EF4-FFF2-40B4-BE49-F238E27FC236}">
                <a16:creationId xmlns:a16="http://schemas.microsoft.com/office/drawing/2014/main" id="{7D1D792D-06F4-4AB4-BB02-2E7DAA36F422}"/>
              </a:ext>
            </a:extLst>
          </p:cNvPr>
          <p:cNvGrpSpPr/>
          <p:nvPr/>
        </p:nvGrpSpPr>
        <p:grpSpPr>
          <a:xfrm>
            <a:off x="758743" y="3599544"/>
            <a:ext cx="100452" cy="95183"/>
            <a:chOff x="4768575" y="2253950"/>
            <a:chExt cx="46300" cy="43875"/>
          </a:xfrm>
        </p:grpSpPr>
        <p:sp>
          <p:nvSpPr>
            <p:cNvPr id="198" name="Google Shape;1875;p49">
              <a:extLst>
                <a:ext uri="{FF2B5EF4-FFF2-40B4-BE49-F238E27FC236}">
                  <a16:creationId xmlns:a16="http://schemas.microsoft.com/office/drawing/2014/main" id="{F7DDC618-02E3-4709-897F-00D519E37AF0}"/>
                </a:ext>
              </a:extLst>
            </p:cNvPr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76;p49">
              <a:extLst>
                <a:ext uri="{FF2B5EF4-FFF2-40B4-BE49-F238E27FC236}">
                  <a16:creationId xmlns:a16="http://schemas.microsoft.com/office/drawing/2014/main" id="{AB80AC29-ABE8-4938-9AE6-877E08A5B048}"/>
                </a:ext>
              </a:extLst>
            </p:cNvPr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1874;p49">
            <a:extLst>
              <a:ext uri="{FF2B5EF4-FFF2-40B4-BE49-F238E27FC236}">
                <a16:creationId xmlns:a16="http://schemas.microsoft.com/office/drawing/2014/main" id="{C47BC742-C683-4DD0-82F5-6E7DE3DD7396}"/>
              </a:ext>
            </a:extLst>
          </p:cNvPr>
          <p:cNvGrpSpPr/>
          <p:nvPr/>
        </p:nvGrpSpPr>
        <p:grpSpPr>
          <a:xfrm>
            <a:off x="763072" y="3756393"/>
            <a:ext cx="100452" cy="95183"/>
            <a:chOff x="4768575" y="2253950"/>
            <a:chExt cx="46300" cy="43875"/>
          </a:xfrm>
        </p:grpSpPr>
        <p:sp>
          <p:nvSpPr>
            <p:cNvPr id="201" name="Google Shape;1875;p49">
              <a:extLst>
                <a:ext uri="{FF2B5EF4-FFF2-40B4-BE49-F238E27FC236}">
                  <a16:creationId xmlns:a16="http://schemas.microsoft.com/office/drawing/2014/main" id="{88A50FD3-BEE9-4639-A2B4-B750EC2FF7D6}"/>
                </a:ext>
              </a:extLst>
            </p:cNvPr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876;p49">
              <a:extLst>
                <a:ext uri="{FF2B5EF4-FFF2-40B4-BE49-F238E27FC236}">
                  <a16:creationId xmlns:a16="http://schemas.microsoft.com/office/drawing/2014/main" id="{84D5D722-E609-4E20-95DA-D9B49594A27C}"/>
                </a:ext>
              </a:extLst>
            </p:cNvPr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F9D58E75-02B4-4E3B-B4D9-6998D0B77811}"/>
              </a:ext>
            </a:extLst>
          </p:cNvPr>
          <p:cNvSpPr txBox="1"/>
          <p:nvPr/>
        </p:nvSpPr>
        <p:spPr>
          <a:xfrm>
            <a:off x="4980120" y="952159"/>
            <a:ext cx="3838806" cy="1922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kk-KZ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Внести квалификацию </a:t>
            </a:r>
            <a:r>
              <a:rPr lang="kk-KZ" sz="9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ПБ маркшейдерского дела </a:t>
            </a:r>
            <a:r>
              <a:rPr lang="kk-KZ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классификатор специальностей.</a:t>
            </a:r>
          </a:p>
          <a:p>
            <a:pPr lvl="0" algn="just">
              <a:lnSpc>
                <a:spcPct val="115000"/>
              </a:lnSpc>
            </a:pPr>
            <a:r>
              <a:rPr lang="kk-KZ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Согласовать с работадателями, МП РК,  в срок - </a:t>
            </a:r>
            <a:r>
              <a:rPr lang="kk-KZ" sz="9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декабрь 2024 года</a:t>
            </a:r>
            <a:endParaRPr lang="ru-RU" sz="9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kk-KZ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Разработать образовательные программы прикладного бакалавриата </a:t>
            </a:r>
            <a:r>
              <a:rPr lang="ru-RU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специальностям:</a:t>
            </a:r>
          </a:p>
          <a:p>
            <a:pPr lvl="0" algn="just">
              <a:lnSpc>
                <a:spcPct val="115000"/>
              </a:lnSpc>
            </a:pPr>
            <a:r>
              <a:rPr lang="kk-KZ" sz="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«Программное обеспечение»</a:t>
            </a:r>
          </a:p>
          <a:p>
            <a:pPr lvl="0" algn="just">
              <a:lnSpc>
                <a:spcPct val="115000"/>
              </a:lnSpc>
            </a:pPr>
            <a:r>
              <a:rPr lang="kk-KZ" sz="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«Системы информационной безопасности»</a:t>
            </a:r>
          </a:p>
          <a:p>
            <a:pPr lvl="0" algn="just">
              <a:lnSpc>
                <a:spcPct val="115000"/>
              </a:lnSpc>
            </a:pPr>
            <a:r>
              <a:rPr lang="ru-RU" sz="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Электроснабжение</a:t>
            </a:r>
            <a:r>
              <a:rPr lang="ru-RU" sz="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отраслям)</a:t>
            </a:r>
            <a:r>
              <a:rPr lang="kk-KZ" sz="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lvl="0" algn="just">
              <a:lnSpc>
                <a:spcPct val="115000"/>
              </a:lnSpc>
            </a:pPr>
            <a:r>
              <a:rPr lang="kk-KZ" sz="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обслуживание, ремонт и эксплуатация электромеханического оборудования (по видам и отраслям)</a:t>
            </a:r>
            <a:r>
              <a:rPr lang="kk-KZ" sz="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	</a:t>
            </a:r>
            <a:r>
              <a:rPr lang="kk-KZ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- </a:t>
            </a:r>
            <a:r>
              <a:rPr lang="kk-KZ" sz="9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2025 года</a:t>
            </a:r>
            <a:r>
              <a:rPr lang="kk-KZ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9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Google Shape;9846;p56">
            <a:extLst>
              <a:ext uri="{FF2B5EF4-FFF2-40B4-BE49-F238E27FC236}">
                <a16:creationId xmlns:a16="http://schemas.microsoft.com/office/drawing/2014/main" id="{E2E0242D-6DF4-4902-89C7-B8C743F9BC13}"/>
              </a:ext>
            </a:extLst>
          </p:cNvPr>
          <p:cNvSpPr/>
          <p:nvPr/>
        </p:nvSpPr>
        <p:spPr>
          <a:xfrm>
            <a:off x="7968666" y="1825955"/>
            <a:ext cx="452747" cy="441757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7B85F347-1CB2-4293-AE8D-EDFFF4D85698}"/>
              </a:ext>
            </a:extLst>
          </p:cNvPr>
          <p:cNvSpPr txBox="1"/>
          <p:nvPr/>
        </p:nvSpPr>
        <p:spPr>
          <a:xfrm>
            <a:off x="674724" y="3897402"/>
            <a:ext cx="4184771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Провести  </a:t>
            </a:r>
            <a:r>
              <a:rPr lang="ru-RU" sz="1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демоэкзамен</a:t>
            </a: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специальности «Маркшейдерское дело» в 2025 году</a:t>
            </a:r>
          </a:p>
          <a:p>
            <a:r>
              <a:rPr lang="kk-KZ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7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Квалификации:</a:t>
            </a:r>
          </a:p>
          <a:p>
            <a:r>
              <a:rPr lang="kk-KZ" sz="7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–  </a:t>
            </a:r>
            <a:r>
              <a:rPr lang="ru-RU" sz="7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3W07240201 Замерщик на топографо-геодезических и маркшейдерских работах </a:t>
            </a:r>
          </a:p>
          <a:p>
            <a:r>
              <a:rPr lang="kk-KZ" sz="7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–  </a:t>
            </a:r>
            <a:r>
              <a:rPr lang="ru-RU" sz="7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3W07240202  Горнорабочий на маркшейдерских работах</a:t>
            </a:r>
            <a:endParaRPr lang="ru-RU" sz="7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EF311C4-D33D-4120-99A8-B4045B69CA36}"/>
              </a:ext>
            </a:extLst>
          </p:cNvPr>
          <p:cNvSpPr txBox="1"/>
          <p:nvPr/>
        </p:nvSpPr>
        <p:spPr>
          <a:xfrm>
            <a:off x="3795496" y="4420225"/>
            <a:ext cx="91442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r>
              <a:rPr lang="kk-KZ" sz="9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</a:t>
            </a:r>
          </a:p>
          <a:p>
            <a:r>
              <a:rPr lang="kk-KZ" sz="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 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23FAA49-81BF-43DA-9E04-53F4093C1A14}"/>
              </a:ext>
            </a:extLst>
          </p:cNvPr>
          <p:cNvSpPr txBox="1"/>
          <p:nvPr/>
        </p:nvSpPr>
        <p:spPr>
          <a:xfrm>
            <a:off x="5138056" y="507602"/>
            <a:ext cx="3597964" cy="394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9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Завершить </a:t>
            </a:r>
            <a:r>
              <a:rPr lang="ru-RU" sz="9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профилизацию</a:t>
            </a:r>
            <a:r>
              <a:rPr lang="ru-RU" sz="9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закрепить лидерство в обучении в горной и энергетической отрасли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579168B3-BEC8-466E-8169-6479004D91F9}"/>
              </a:ext>
            </a:extLst>
          </p:cNvPr>
          <p:cNvSpPr txBox="1"/>
          <p:nvPr/>
        </p:nvSpPr>
        <p:spPr>
          <a:xfrm>
            <a:off x="4947154" y="4467365"/>
            <a:ext cx="3772097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конкурсах по горной отрасли:</a:t>
            </a:r>
          </a:p>
          <a:p>
            <a:r>
              <a:rPr lang="ru-RU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студентов г. Семей -  </a:t>
            </a:r>
            <a:r>
              <a:rPr lang="ru-RU" sz="9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апрель 2024 г.</a:t>
            </a:r>
          </a:p>
          <a:p>
            <a:r>
              <a:rPr lang="ru-RU" sz="9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преподавателей -</a:t>
            </a:r>
            <a:r>
              <a:rPr lang="ru-RU" sz="9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июнь 2023 г               </a:t>
            </a:r>
            <a:r>
              <a:rPr lang="en-US" sz="105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05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05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</a:t>
            </a:r>
            <a:r>
              <a:rPr lang="ru-RU" sz="105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</a:t>
            </a:r>
          </a:p>
        </p:txBody>
      </p:sp>
      <p:grpSp>
        <p:nvGrpSpPr>
          <p:cNvPr id="207" name="Google Shape;12006;p59">
            <a:extLst>
              <a:ext uri="{FF2B5EF4-FFF2-40B4-BE49-F238E27FC236}">
                <a16:creationId xmlns:a16="http://schemas.microsoft.com/office/drawing/2014/main" id="{C88CA435-AE96-4EBB-A8F7-6EBD5C5DBA00}"/>
              </a:ext>
            </a:extLst>
          </p:cNvPr>
          <p:cNvGrpSpPr/>
          <p:nvPr/>
        </p:nvGrpSpPr>
        <p:grpSpPr>
          <a:xfrm>
            <a:off x="8456941" y="4580527"/>
            <a:ext cx="302711" cy="334754"/>
            <a:chOff x="7541397" y="2904802"/>
            <a:chExt cx="318495" cy="352209"/>
          </a:xfrm>
        </p:grpSpPr>
        <p:sp>
          <p:nvSpPr>
            <p:cNvPr id="213" name="Google Shape;12007;p59">
              <a:extLst>
                <a:ext uri="{FF2B5EF4-FFF2-40B4-BE49-F238E27FC236}">
                  <a16:creationId xmlns:a16="http://schemas.microsoft.com/office/drawing/2014/main" id="{C2D8C787-9857-484A-943E-261FAB508C0D}"/>
                </a:ext>
              </a:extLst>
            </p:cNvPr>
            <p:cNvSpPr/>
            <p:nvPr/>
          </p:nvSpPr>
          <p:spPr>
            <a:xfrm>
              <a:off x="7541397" y="2904802"/>
              <a:ext cx="318495" cy="352209"/>
            </a:xfrm>
            <a:custGeom>
              <a:avLst/>
              <a:gdLst/>
              <a:ahLst/>
              <a:cxnLst/>
              <a:rect l="l" t="t" r="r" b="b"/>
              <a:pathLst>
                <a:path w="10014" h="11074" extrusionOk="0">
                  <a:moveTo>
                    <a:pt x="2287" y="1763"/>
                  </a:moveTo>
                  <a:lnTo>
                    <a:pt x="2453" y="3941"/>
                  </a:lnTo>
                  <a:cubicBezTo>
                    <a:pt x="2501" y="4501"/>
                    <a:pt x="2668" y="5037"/>
                    <a:pt x="2918" y="5537"/>
                  </a:cubicBezTo>
                  <a:lnTo>
                    <a:pt x="2096" y="5120"/>
                  </a:lnTo>
                  <a:cubicBezTo>
                    <a:pt x="1560" y="4846"/>
                    <a:pt x="1120" y="4430"/>
                    <a:pt x="787" y="3929"/>
                  </a:cubicBezTo>
                  <a:cubicBezTo>
                    <a:pt x="477" y="3418"/>
                    <a:pt x="310" y="2822"/>
                    <a:pt x="310" y="2227"/>
                  </a:cubicBezTo>
                  <a:lnTo>
                    <a:pt x="310" y="1977"/>
                  </a:lnTo>
                  <a:cubicBezTo>
                    <a:pt x="310" y="1858"/>
                    <a:pt x="406" y="1763"/>
                    <a:pt x="525" y="1763"/>
                  </a:cubicBezTo>
                  <a:close/>
                  <a:moveTo>
                    <a:pt x="7383" y="1036"/>
                  </a:moveTo>
                  <a:lnTo>
                    <a:pt x="7168" y="3799"/>
                  </a:lnTo>
                  <a:cubicBezTo>
                    <a:pt x="7168" y="3882"/>
                    <a:pt x="7228" y="3953"/>
                    <a:pt x="7323" y="3977"/>
                  </a:cubicBezTo>
                  <a:cubicBezTo>
                    <a:pt x="7406" y="3977"/>
                    <a:pt x="7490" y="3918"/>
                    <a:pt x="7502" y="3822"/>
                  </a:cubicBezTo>
                  <a:lnTo>
                    <a:pt x="7645" y="1751"/>
                  </a:lnTo>
                  <a:lnTo>
                    <a:pt x="9419" y="1751"/>
                  </a:lnTo>
                  <a:cubicBezTo>
                    <a:pt x="9538" y="1751"/>
                    <a:pt x="9633" y="1846"/>
                    <a:pt x="9633" y="1965"/>
                  </a:cubicBezTo>
                  <a:lnTo>
                    <a:pt x="9633" y="2227"/>
                  </a:lnTo>
                  <a:lnTo>
                    <a:pt x="9645" y="2227"/>
                  </a:lnTo>
                  <a:cubicBezTo>
                    <a:pt x="9645" y="2822"/>
                    <a:pt x="9478" y="3418"/>
                    <a:pt x="9169" y="3929"/>
                  </a:cubicBezTo>
                  <a:cubicBezTo>
                    <a:pt x="8859" y="4430"/>
                    <a:pt x="8395" y="4846"/>
                    <a:pt x="7859" y="5120"/>
                  </a:cubicBezTo>
                  <a:lnTo>
                    <a:pt x="7037" y="5525"/>
                  </a:lnTo>
                  <a:cubicBezTo>
                    <a:pt x="7204" y="5239"/>
                    <a:pt x="7323" y="4930"/>
                    <a:pt x="7395" y="4596"/>
                  </a:cubicBezTo>
                  <a:cubicBezTo>
                    <a:pt x="7406" y="4501"/>
                    <a:pt x="7371" y="4418"/>
                    <a:pt x="7275" y="4406"/>
                  </a:cubicBezTo>
                  <a:cubicBezTo>
                    <a:pt x="7265" y="4404"/>
                    <a:pt x="7255" y="4404"/>
                    <a:pt x="7244" y="4404"/>
                  </a:cubicBezTo>
                  <a:cubicBezTo>
                    <a:pt x="7170" y="4404"/>
                    <a:pt x="7095" y="4441"/>
                    <a:pt x="7085" y="4525"/>
                  </a:cubicBezTo>
                  <a:cubicBezTo>
                    <a:pt x="6966" y="5013"/>
                    <a:pt x="6740" y="5477"/>
                    <a:pt x="6430" y="5858"/>
                  </a:cubicBezTo>
                  <a:lnTo>
                    <a:pt x="6418" y="5882"/>
                  </a:lnTo>
                  <a:cubicBezTo>
                    <a:pt x="6240" y="6096"/>
                    <a:pt x="6025" y="6311"/>
                    <a:pt x="5787" y="6489"/>
                  </a:cubicBezTo>
                  <a:lnTo>
                    <a:pt x="4156" y="6489"/>
                  </a:lnTo>
                  <a:cubicBezTo>
                    <a:pt x="3930" y="6311"/>
                    <a:pt x="3715" y="6120"/>
                    <a:pt x="3537" y="5894"/>
                  </a:cubicBezTo>
                  <a:cubicBezTo>
                    <a:pt x="3525" y="5882"/>
                    <a:pt x="3525" y="5858"/>
                    <a:pt x="3513" y="5846"/>
                  </a:cubicBezTo>
                  <a:cubicBezTo>
                    <a:pt x="3084" y="5299"/>
                    <a:pt x="2811" y="4608"/>
                    <a:pt x="2751" y="3894"/>
                  </a:cubicBezTo>
                  <a:lnTo>
                    <a:pt x="2549" y="1036"/>
                  </a:lnTo>
                  <a:close/>
                  <a:moveTo>
                    <a:pt x="5668" y="6811"/>
                  </a:moveTo>
                  <a:cubicBezTo>
                    <a:pt x="5680" y="6811"/>
                    <a:pt x="5692" y="6835"/>
                    <a:pt x="5692" y="6835"/>
                  </a:cubicBezTo>
                  <a:cubicBezTo>
                    <a:pt x="5740" y="6858"/>
                    <a:pt x="5751" y="6906"/>
                    <a:pt x="5751" y="6954"/>
                  </a:cubicBezTo>
                  <a:lnTo>
                    <a:pt x="5751" y="7049"/>
                  </a:lnTo>
                  <a:cubicBezTo>
                    <a:pt x="5787" y="7120"/>
                    <a:pt x="5716" y="7192"/>
                    <a:pt x="5644" y="7192"/>
                  </a:cubicBezTo>
                  <a:lnTo>
                    <a:pt x="4311" y="7192"/>
                  </a:lnTo>
                  <a:cubicBezTo>
                    <a:pt x="4239" y="7192"/>
                    <a:pt x="4180" y="7132"/>
                    <a:pt x="4180" y="7049"/>
                  </a:cubicBezTo>
                  <a:lnTo>
                    <a:pt x="4180" y="6954"/>
                  </a:lnTo>
                  <a:cubicBezTo>
                    <a:pt x="4180" y="6906"/>
                    <a:pt x="4216" y="6858"/>
                    <a:pt x="4239" y="6835"/>
                  </a:cubicBezTo>
                  <a:cubicBezTo>
                    <a:pt x="4251" y="6835"/>
                    <a:pt x="4275" y="6811"/>
                    <a:pt x="4275" y="6811"/>
                  </a:cubicBezTo>
                  <a:close/>
                  <a:moveTo>
                    <a:pt x="5382" y="7513"/>
                  </a:moveTo>
                  <a:cubicBezTo>
                    <a:pt x="5466" y="7787"/>
                    <a:pt x="5656" y="8013"/>
                    <a:pt x="5906" y="8156"/>
                  </a:cubicBezTo>
                  <a:lnTo>
                    <a:pt x="6013" y="8216"/>
                  </a:lnTo>
                  <a:cubicBezTo>
                    <a:pt x="6180" y="8287"/>
                    <a:pt x="6263" y="8454"/>
                    <a:pt x="6263" y="8632"/>
                  </a:cubicBezTo>
                  <a:lnTo>
                    <a:pt x="6263" y="8668"/>
                  </a:lnTo>
                  <a:lnTo>
                    <a:pt x="3680" y="8668"/>
                  </a:lnTo>
                  <a:lnTo>
                    <a:pt x="3680" y="8632"/>
                  </a:lnTo>
                  <a:cubicBezTo>
                    <a:pt x="3680" y="8454"/>
                    <a:pt x="3775" y="8299"/>
                    <a:pt x="3930" y="8216"/>
                  </a:cubicBezTo>
                  <a:lnTo>
                    <a:pt x="4037" y="8156"/>
                  </a:lnTo>
                  <a:cubicBezTo>
                    <a:pt x="4287" y="8025"/>
                    <a:pt x="4477" y="7799"/>
                    <a:pt x="4537" y="7513"/>
                  </a:cubicBezTo>
                  <a:close/>
                  <a:moveTo>
                    <a:pt x="6966" y="8978"/>
                  </a:moveTo>
                  <a:cubicBezTo>
                    <a:pt x="7168" y="8978"/>
                    <a:pt x="7347" y="9156"/>
                    <a:pt x="7347" y="9359"/>
                  </a:cubicBezTo>
                  <a:lnTo>
                    <a:pt x="7347" y="10002"/>
                  </a:lnTo>
                  <a:lnTo>
                    <a:pt x="2572" y="10002"/>
                  </a:lnTo>
                  <a:lnTo>
                    <a:pt x="2572" y="9359"/>
                  </a:lnTo>
                  <a:cubicBezTo>
                    <a:pt x="2572" y="9156"/>
                    <a:pt x="2751" y="8978"/>
                    <a:pt x="2953" y="8978"/>
                  </a:cubicBezTo>
                  <a:close/>
                  <a:moveTo>
                    <a:pt x="7859" y="10347"/>
                  </a:moveTo>
                  <a:lnTo>
                    <a:pt x="7859" y="10716"/>
                  </a:lnTo>
                  <a:lnTo>
                    <a:pt x="2084" y="10716"/>
                  </a:lnTo>
                  <a:lnTo>
                    <a:pt x="2084" y="10347"/>
                  </a:lnTo>
                  <a:close/>
                  <a:moveTo>
                    <a:pt x="2132" y="0"/>
                  </a:moveTo>
                  <a:cubicBezTo>
                    <a:pt x="1930" y="0"/>
                    <a:pt x="1763" y="167"/>
                    <a:pt x="1763" y="358"/>
                  </a:cubicBezTo>
                  <a:lnTo>
                    <a:pt x="1763" y="703"/>
                  </a:lnTo>
                  <a:cubicBezTo>
                    <a:pt x="1763" y="893"/>
                    <a:pt x="1930" y="1060"/>
                    <a:pt x="2132" y="1060"/>
                  </a:cubicBezTo>
                  <a:lnTo>
                    <a:pt x="2251" y="1060"/>
                  </a:lnTo>
                  <a:lnTo>
                    <a:pt x="2275" y="1441"/>
                  </a:lnTo>
                  <a:lnTo>
                    <a:pt x="537" y="1441"/>
                  </a:lnTo>
                  <a:cubicBezTo>
                    <a:pt x="239" y="1441"/>
                    <a:pt x="1" y="1679"/>
                    <a:pt x="1" y="1977"/>
                  </a:cubicBezTo>
                  <a:lnTo>
                    <a:pt x="1" y="2227"/>
                  </a:lnTo>
                  <a:cubicBezTo>
                    <a:pt x="1" y="2882"/>
                    <a:pt x="179" y="3537"/>
                    <a:pt x="537" y="4108"/>
                  </a:cubicBezTo>
                  <a:cubicBezTo>
                    <a:pt x="870" y="4668"/>
                    <a:pt x="1382" y="5120"/>
                    <a:pt x="1965" y="5418"/>
                  </a:cubicBezTo>
                  <a:lnTo>
                    <a:pt x="3239" y="6061"/>
                  </a:lnTo>
                  <a:cubicBezTo>
                    <a:pt x="3251" y="6061"/>
                    <a:pt x="3275" y="6073"/>
                    <a:pt x="3287" y="6085"/>
                  </a:cubicBezTo>
                  <a:cubicBezTo>
                    <a:pt x="3287" y="6085"/>
                    <a:pt x="3287" y="6096"/>
                    <a:pt x="3299" y="6096"/>
                  </a:cubicBezTo>
                  <a:cubicBezTo>
                    <a:pt x="3311" y="6120"/>
                    <a:pt x="3334" y="6144"/>
                    <a:pt x="3334" y="6180"/>
                  </a:cubicBezTo>
                  <a:cubicBezTo>
                    <a:pt x="3334" y="6251"/>
                    <a:pt x="3275" y="6311"/>
                    <a:pt x="3192" y="6311"/>
                  </a:cubicBezTo>
                  <a:lnTo>
                    <a:pt x="3013" y="6311"/>
                  </a:lnTo>
                  <a:cubicBezTo>
                    <a:pt x="2930" y="6311"/>
                    <a:pt x="2858" y="6382"/>
                    <a:pt x="2858" y="6477"/>
                  </a:cubicBezTo>
                  <a:cubicBezTo>
                    <a:pt x="2858" y="6561"/>
                    <a:pt x="2930" y="6632"/>
                    <a:pt x="3013" y="6632"/>
                  </a:cubicBezTo>
                  <a:lnTo>
                    <a:pt x="3192" y="6632"/>
                  </a:lnTo>
                  <a:cubicBezTo>
                    <a:pt x="3358" y="6632"/>
                    <a:pt x="3489" y="6549"/>
                    <a:pt x="3585" y="6430"/>
                  </a:cubicBezTo>
                  <a:cubicBezTo>
                    <a:pt x="3692" y="6537"/>
                    <a:pt x="3811" y="6632"/>
                    <a:pt x="3930" y="6739"/>
                  </a:cubicBezTo>
                  <a:cubicBezTo>
                    <a:pt x="3882" y="6811"/>
                    <a:pt x="3870" y="6894"/>
                    <a:pt x="3870" y="6977"/>
                  </a:cubicBezTo>
                  <a:lnTo>
                    <a:pt x="3870" y="7085"/>
                  </a:lnTo>
                  <a:cubicBezTo>
                    <a:pt x="3870" y="7311"/>
                    <a:pt x="4025" y="7501"/>
                    <a:pt x="4239" y="7549"/>
                  </a:cubicBezTo>
                  <a:cubicBezTo>
                    <a:pt x="4180" y="7692"/>
                    <a:pt x="4073" y="7823"/>
                    <a:pt x="3906" y="7906"/>
                  </a:cubicBezTo>
                  <a:lnTo>
                    <a:pt x="3811" y="7966"/>
                  </a:lnTo>
                  <a:cubicBezTo>
                    <a:pt x="3537" y="8097"/>
                    <a:pt x="3370" y="8359"/>
                    <a:pt x="3370" y="8656"/>
                  </a:cubicBezTo>
                  <a:lnTo>
                    <a:pt x="3370" y="8704"/>
                  </a:lnTo>
                  <a:lnTo>
                    <a:pt x="3001" y="8704"/>
                  </a:lnTo>
                  <a:cubicBezTo>
                    <a:pt x="2620" y="8704"/>
                    <a:pt x="2287" y="9037"/>
                    <a:pt x="2287" y="9418"/>
                  </a:cubicBezTo>
                  <a:lnTo>
                    <a:pt x="2287" y="10061"/>
                  </a:lnTo>
                  <a:lnTo>
                    <a:pt x="2025" y="10061"/>
                  </a:lnTo>
                  <a:cubicBezTo>
                    <a:pt x="1906" y="10061"/>
                    <a:pt x="1799" y="10168"/>
                    <a:pt x="1799" y="10287"/>
                  </a:cubicBezTo>
                  <a:lnTo>
                    <a:pt x="1799" y="10847"/>
                  </a:lnTo>
                  <a:cubicBezTo>
                    <a:pt x="1799" y="10966"/>
                    <a:pt x="1906" y="11073"/>
                    <a:pt x="2025" y="11073"/>
                  </a:cubicBezTo>
                  <a:lnTo>
                    <a:pt x="8002" y="11073"/>
                  </a:lnTo>
                  <a:cubicBezTo>
                    <a:pt x="8121" y="11073"/>
                    <a:pt x="8228" y="10966"/>
                    <a:pt x="8228" y="10847"/>
                  </a:cubicBezTo>
                  <a:lnTo>
                    <a:pt x="8228" y="10287"/>
                  </a:lnTo>
                  <a:cubicBezTo>
                    <a:pt x="8228" y="10168"/>
                    <a:pt x="8121" y="10061"/>
                    <a:pt x="8002" y="10061"/>
                  </a:cubicBezTo>
                  <a:lnTo>
                    <a:pt x="7740" y="10061"/>
                  </a:lnTo>
                  <a:lnTo>
                    <a:pt x="7740" y="9418"/>
                  </a:lnTo>
                  <a:cubicBezTo>
                    <a:pt x="7740" y="9037"/>
                    <a:pt x="7406" y="8704"/>
                    <a:pt x="7025" y="8704"/>
                  </a:cubicBezTo>
                  <a:lnTo>
                    <a:pt x="6644" y="8704"/>
                  </a:lnTo>
                  <a:lnTo>
                    <a:pt x="6644" y="8656"/>
                  </a:lnTo>
                  <a:cubicBezTo>
                    <a:pt x="6644" y="8359"/>
                    <a:pt x="6490" y="8097"/>
                    <a:pt x="6216" y="7966"/>
                  </a:cubicBezTo>
                  <a:lnTo>
                    <a:pt x="6109" y="7906"/>
                  </a:lnTo>
                  <a:cubicBezTo>
                    <a:pt x="5966" y="7823"/>
                    <a:pt x="5847" y="7692"/>
                    <a:pt x="5787" y="7549"/>
                  </a:cubicBezTo>
                  <a:cubicBezTo>
                    <a:pt x="5990" y="7501"/>
                    <a:pt x="6156" y="7323"/>
                    <a:pt x="6156" y="7085"/>
                  </a:cubicBezTo>
                  <a:lnTo>
                    <a:pt x="6156" y="6977"/>
                  </a:lnTo>
                  <a:cubicBezTo>
                    <a:pt x="6156" y="6894"/>
                    <a:pt x="6132" y="6811"/>
                    <a:pt x="6097" y="6739"/>
                  </a:cubicBezTo>
                  <a:cubicBezTo>
                    <a:pt x="6216" y="6656"/>
                    <a:pt x="6335" y="6549"/>
                    <a:pt x="6442" y="6430"/>
                  </a:cubicBezTo>
                  <a:cubicBezTo>
                    <a:pt x="6513" y="6561"/>
                    <a:pt x="6668" y="6632"/>
                    <a:pt x="6823" y="6632"/>
                  </a:cubicBezTo>
                  <a:lnTo>
                    <a:pt x="7002" y="6632"/>
                  </a:lnTo>
                  <a:cubicBezTo>
                    <a:pt x="7097" y="6632"/>
                    <a:pt x="7168" y="6561"/>
                    <a:pt x="7168" y="6477"/>
                  </a:cubicBezTo>
                  <a:cubicBezTo>
                    <a:pt x="7168" y="6382"/>
                    <a:pt x="7097" y="6311"/>
                    <a:pt x="7002" y="6311"/>
                  </a:cubicBezTo>
                  <a:lnTo>
                    <a:pt x="6823" y="6311"/>
                  </a:lnTo>
                  <a:cubicBezTo>
                    <a:pt x="6752" y="6311"/>
                    <a:pt x="6692" y="6251"/>
                    <a:pt x="6692" y="6180"/>
                  </a:cubicBezTo>
                  <a:cubicBezTo>
                    <a:pt x="6692" y="6144"/>
                    <a:pt x="6704" y="6120"/>
                    <a:pt x="6728" y="6085"/>
                  </a:cubicBezTo>
                  <a:cubicBezTo>
                    <a:pt x="6740" y="6073"/>
                    <a:pt x="6752" y="6061"/>
                    <a:pt x="6763" y="6061"/>
                  </a:cubicBezTo>
                  <a:lnTo>
                    <a:pt x="8049" y="5418"/>
                  </a:lnTo>
                  <a:cubicBezTo>
                    <a:pt x="8645" y="5120"/>
                    <a:pt x="9133" y="4668"/>
                    <a:pt x="9478" y="4108"/>
                  </a:cubicBezTo>
                  <a:cubicBezTo>
                    <a:pt x="9823" y="3537"/>
                    <a:pt x="10014" y="2906"/>
                    <a:pt x="10014" y="2227"/>
                  </a:cubicBezTo>
                  <a:lnTo>
                    <a:pt x="10014" y="1977"/>
                  </a:lnTo>
                  <a:cubicBezTo>
                    <a:pt x="9954" y="1679"/>
                    <a:pt x="9716" y="1441"/>
                    <a:pt x="9430" y="1441"/>
                  </a:cubicBezTo>
                  <a:lnTo>
                    <a:pt x="7692" y="1441"/>
                  </a:lnTo>
                  <a:lnTo>
                    <a:pt x="7728" y="1060"/>
                  </a:lnTo>
                  <a:lnTo>
                    <a:pt x="7847" y="1060"/>
                  </a:lnTo>
                  <a:cubicBezTo>
                    <a:pt x="8037" y="1060"/>
                    <a:pt x="8204" y="893"/>
                    <a:pt x="8204" y="703"/>
                  </a:cubicBezTo>
                  <a:lnTo>
                    <a:pt x="8204" y="358"/>
                  </a:lnTo>
                  <a:cubicBezTo>
                    <a:pt x="8204" y="167"/>
                    <a:pt x="8037" y="0"/>
                    <a:pt x="7847" y="0"/>
                  </a:cubicBezTo>
                  <a:lnTo>
                    <a:pt x="3501" y="0"/>
                  </a:lnTo>
                  <a:cubicBezTo>
                    <a:pt x="3406" y="0"/>
                    <a:pt x="3334" y="72"/>
                    <a:pt x="3334" y="167"/>
                  </a:cubicBezTo>
                  <a:cubicBezTo>
                    <a:pt x="3334" y="250"/>
                    <a:pt x="3406" y="322"/>
                    <a:pt x="3501" y="322"/>
                  </a:cubicBezTo>
                  <a:lnTo>
                    <a:pt x="7847" y="322"/>
                  </a:lnTo>
                  <a:cubicBezTo>
                    <a:pt x="7859" y="322"/>
                    <a:pt x="7883" y="346"/>
                    <a:pt x="7883" y="370"/>
                  </a:cubicBezTo>
                  <a:lnTo>
                    <a:pt x="7883" y="715"/>
                  </a:lnTo>
                  <a:cubicBezTo>
                    <a:pt x="7883" y="727"/>
                    <a:pt x="7871" y="762"/>
                    <a:pt x="7847" y="762"/>
                  </a:cubicBezTo>
                  <a:lnTo>
                    <a:pt x="2132" y="762"/>
                  </a:lnTo>
                  <a:cubicBezTo>
                    <a:pt x="2108" y="762"/>
                    <a:pt x="2084" y="739"/>
                    <a:pt x="2084" y="715"/>
                  </a:cubicBezTo>
                  <a:lnTo>
                    <a:pt x="2084" y="370"/>
                  </a:lnTo>
                  <a:cubicBezTo>
                    <a:pt x="2084" y="358"/>
                    <a:pt x="2096" y="322"/>
                    <a:pt x="2132" y="322"/>
                  </a:cubicBezTo>
                  <a:lnTo>
                    <a:pt x="2739" y="322"/>
                  </a:lnTo>
                  <a:cubicBezTo>
                    <a:pt x="2823" y="322"/>
                    <a:pt x="2894" y="250"/>
                    <a:pt x="2894" y="167"/>
                  </a:cubicBezTo>
                  <a:cubicBezTo>
                    <a:pt x="2894" y="72"/>
                    <a:pt x="2823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2008;p59">
              <a:extLst>
                <a:ext uri="{FF2B5EF4-FFF2-40B4-BE49-F238E27FC236}">
                  <a16:creationId xmlns:a16="http://schemas.microsoft.com/office/drawing/2014/main" id="{424B2A91-6439-4072-B330-E90F22B35A1D}"/>
                </a:ext>
              </a:extLst>
            </p:cNvPr>
            <p:cNvSpPr/>
            <p:nvPr/>
          </p:nvSpPr>
          <p:spPr>
            <a:xfrm>
              <a:off x="7642505" y="2952128"/>
              <a:ext cx="112876" cy="106451"/>
            </a:xfrm>
            <a:custGeom>
              <a:avLst/>
              <a:gdLst/>
              <a:ahLst/>
              <a:cxnLst/>
              <a:rect l="l" t="t" r="r" b="b"/>
              <a:pathLst>
                <a:path w="3549" h="3347" extrusionOk="0">
                  <a:moveTo>
                    <a:pt x="1822" y="548"/>
                  </a:moveTo>
                  <a:lnTo>
                    <a:pt x="2084" y="1287"/>
                  </a:lnTo>
                  <a:cubicBezTo>
                    <a:pt x="2120" y="1346"/>
                    <a:pt x="2156" y="1394"/>
                    <a:pt x="2239" y="1394"/>
                  </a:cubicBezTo>
                  <a:lnTo>
                    <a:pt x="3037" y="1429"/>
                  </a:lnTo>
                  <a:lnTo>
                    <a:pt x="2382" y="1918"/>
                  </a:lnTo>
                  <a:cubicBezTo>
                    <a:pt x="2322" y="1965"/>
                    <a:pt x="2311" y="2025"/>
                    <a:pt x="2322" y="2096"/>
                  </a:cubicBezTo>
                  <a:lnTo>
                    <a:pt x="2549" y="2870"/>
                  </a:lnTo>
                  <a:lnTo>
                    <a:pt x="1894" y="2430"/>
                  </a:lnTo>
                  <a:cubicBezTo>
                    <a:pt x="1864" y="2412"/>
                    <a:pt x="1831" y="2403"/>
                    <a:pt x="1800" y="2403"/>
                  </a:cubicBezTo>
                  <a:cubicBezTo>
                    <a:pt x="1769" y="2403"/>
                    <a:pt x="1739" y="2412"/>
                    <a:pt x="1715" y="2430"/>
                  </a:cubicBezTo>
                  <a:lnTo>
                    <a:pt x="1060" y="2870"/>
                  </a:lnTo>
                  <a:lnTo>
                    <a:pt x="1287" y="2096"/>
                  </a:lnTo>
                  <a:cubicBezTo>
                    <a:pt x="1298" y="2037"/>
                    <a:pt x="1287" y="1965"/>
                    <a:pt x="1227" y="1918"/>
                  </a:cubicBezTo>
                  <a:lnTo>
                    <a:pt x="596" y="1429"/>
                  </a:lnTo>
                  <a:lnTo>
                    <a:pt x="1406" y="1394"/>
                  </a:lnTo>
                  <a:cubicBezTo>
                    <a:pt x="1465" y="1394"/>
                    <a:pt x="1525" y="1358"/>
                    <a:pt x="1549" y="1287"/>
                  </a:cubicBezTo>
                  <a:lnTo>
                    <a:pt x="1822" y="548"/>
                  </a:lnTo>
                  <a:close/>
                  <a:moveTo>
                    <a:pt x="1775" y="1"/>
                  </a:moveTo>
                  <a:cubicBezTo>
                    <a:pt x="1691" y="1"/>
                    <a:pt x="1608" y="60"/>
                    <a:pt x="1560" y="144"/>
                  </a:cubicBezTo>
                  <a:lnTo>
                    <a:pt x="1227" y="1084"/>
                  </a:lnTo>
                  <a:lnTo>
                    <a:pt x="227" y="1120"/>
                  </a:lnTo>
                  <a:cubicBezTo>
                    <a:pt x="144" y="1120"/>
                    <a:pt x="60" y="1168"/>
                    <a:pt x="36" y="1263"/>
                  </a:cubicBezTo>
                  <a:cubicBezTo>
                    <a:pt x="1" y="1358"/>
                    <a:pt x="36" y="1441"/>
                    <a:pt x="108" y="1501"/>
                  </a:cubicBezTo>
                  <a:lnTo>
                    <a:pt x="894" y="2108"/>
                  </a:lnTo>
                  <a:lnTo>
                    <a:pt x="632" y="3061"/>
                  </a:lnTo>
                  <a:cubicBezTo>
                    <a:pt x="596" y="3156"/>
                    <a:pt x="632" y="3239"/>
                    <a:pt x="703" y="3299"/>
                  </a:cubicBezTo>
                  <a:cubicBezTo>
                    <a:pt x="739" y="3328"/>
                    <a:pt x="781" y="3343"/>
                    <a:pt x="824" y="3343"/>
                  </a:cubicBezTo>
                  <a:cubicBezTo>
                    <a:pt x="867" y="3343"/>
                    <a:pt x="912" y="3328"/>
                    <a:pt x="953" y="3299"/>
                  </a:cubicBezTo>
                  <a:lnTo>
                    <a:pt x="1775" y="2751"/>
                  </a:lnTo>
                  <a:lnTo>
                    <a:pt x="2596" y="3299"/>
                  </a:lnTo>
                  <a:cubicBezTo>
                    <a:pt x="2620" y="3334"/>
                    <a:pt x="2668" y="3346"/>
                    <a:pt x="2715" y="3346"/>
                  </a:cubicBezTo>
                  <a:cubicBezTo>
                    <a:pt x="2751" y="3346"/>
                    <a:pt x="2799" y="3334"/>
                    <a:pt x="2834" y="3299"/>
                  </a:cubicBezTo>
                  <a:cubicBezTo>
                    <a:pt x="2906" y="3239"/>
                    <a:pt x="2942" y="3156"/>
                    <a:pt x="2906" y="3061"/>
                  </a:cubicBezTo>
                  <a:lnTo>
                    <a:pt x="2644" y="2108"/>
                  </a:lnTo>
                  <a:lnTo>
                    <a:pt x="3430" y="1501"/>
                  </a:lnTo>
                  <a:cubicBezTo>
                    <a:pt x="3513" y="1441"/>
                    <a:pt x="3549" y="1358"/>
                    <a:pt x="3513" y="1263"/>
                  </a:cubicBezTo>
                  <a:cubicBezTo>
                    <a:pt x="3489" y="1168"/>
                    <a:pt x="3418" y="1120"/>
                    <a:pt x="3323" y="1120"/>
                  </a:cubicBezTo>
                  <a:lnTo>
                    <a:pt x="2322" y="1084"/>
                  </a:lnTo>
                  <a:lnTo>
                    <a:pt x="1989" y="144"/>
                  </a:lnTo>
                  <a:cubicBezTo>
                    <a:pt x="1953" y="60"/>
                    <a:pt x="1882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2A9DB554-16D1-4F98-8BD6-EE97DDB145E8}"/>
              </a:ext>
            </a:extLst>
          </p:cNvPr>
          <p:cNvSpPr txBox="1"/>
          <p:nvPr/>
        </p:nvSpPr>
        <p:spPr>
          <a:xfrm>
            <a:off x="674429" y="4624793"/>
            <a:ext cx="21920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Увеличить курсовое обучение</a:t>
            </a:r>
            <a:endParaRPr lang="ru-RU" sz="700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1" name="Google Shape;1843;p49">
            <a:extLst>
              <a:ext uri="{FF2B5EF4-FFF2-40B4-BE49-F238E27FC236}">
                <a16:creationId xmlns:a16="http://schemas.microsoft.com/office/drawing/2014/main" id="{AD79607F-A438-4E74-9943-6374C9647701}"/>
              </a:ext>
            </a:extLst>
          </p:cNvPr>
          <p:cNvGrpSpPr/>
          <p:nvPr/>
        </p:nvGrpSpPr>
        <p:grpSpPr>
          <a:xfrm>
            <a:off x="1453093" y="4922781"/>
            <a:ext cx="63531" cy="56356"/>
            <a:chOff x="4929875" y="2065025"/>
            <a:chExt cx="49625" cy="44025"/>
          </a:xfrm>
          <a:solidFill>
            <a:srgbClr val="003493"/>
          </a:solidFill>
        </p:grpSpPr>
        <p:sp>
          <p:nvSpPr>
            <p:cNvPr id="222" name="Google Shape;1844;p49">
              <a:extLst>
                <a:ext uri="{FF2B5EF4-FFF2-40B4-BE49-F238E27FC236}">
                  <a16:creationId xmlns:a16="http://schemas.microsoft.com/office/drawing/2014/main" id="{3D198299-10ED-4C43-BD04-5E299D8331A5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45;p49">
              <a:extLst>
                <a:ext uri="{FF2B5EF4-FFF2-40B4-BE49-F238E27FC236}">
                  <a16:creationId xmlns:a16="http://schemas.microsoft.com/office/drawing/2014/main" id="{B4B6CA0C-6383-41A8-A806-5CDAD5E19E50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1843;p49">
            <a:extLst>
              <a:ext uri="{FF2B5EF4-FFF2-40B4-BE49-F238E27FC236}">
                <a16:creationId xmlns:a16="http://schemas.microsoft.com/office/drawing/2014/main" id="{1DF4675E-F03A-438D-B80F-385615309EDA}"/>
              </a:ext>
            </a:extLst>
          </p:cNvPr>
          <p:cNvGrpSpPr/>
          <p:nvPr/>
        </p:nvGrpSpPr>
        <p:grpSpPr>
          <a:xfrm>
            <a:off x="2475606" y="4915281"/>
            <a:ext cx="63531" cy="56356"/>
            <a:chOff x="4929875" y="2065025"/>
            <a:chExt cx="49625" cy="44025"/>
          </a:xfrm>
          <a:solidFill>
            <a:srgbClr val="003493"/>
          </a:solidFill>
        </p:grpSpPr>
        <p:sp>
          <p:nvSpPr>
            <p:cNvPr id="227" name="Google Shape;1844;p49">
              <a:extLst>
                <a:ext uri="{FF2B5EF4-FFF2-40B4-BE49-F238E27FC236}">
                  <a16:creationId xmlns:a16="http://schemas.microsoft.com/office/drawing/2014/main" id="{1CA61F63-BAE7-4D2A-B854-0A12BB5E4EE0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45;p49">
              <a:extLst>
                <a:ext uri="{FF2B5EF4-FFF2-40B4-BE49-F238E27FC236}">
                  <a16:creationId xmlns:a16="http://schemas.microsoft.com/office/drawing/2014/main" id="{C2DE0646-6D57-439E-835C-23902AEFB171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id="{5E725CF9-FA61-4A0D-9EA8-847FE1C37661}"/>
              </a:ext>
            </a:extLst>
          </p:cNvPr>
          <p:cNvSpPr txBox="1"/>
          <p:nvPr/>
        </p:nvSpPr>
        <p:spPr>
          <a:xfrm>
            <a:off x="3458418" y="4823226"/>
            <a:ext cx="6419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3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</a:t>
            </a:r>
            <a:r>
              <a:rPr lang="ru-RU" sz="1000" b="1" dirty="0">
                <a:solidFill>
                  <a:srgbClr val="00349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00" b="1" dirty="0">
                <a:solidFill>
                  <a:srgbClr val="00349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чел.</a:t>
            </a:r>
            <a:endParaRPr lang="ru-RU" sz="700" dirty="0">
              <a:solidFill>
                <a:srgbClr val="00349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0" name="Google Shape;1843;p49">
            <a:extLst>
              <a:ext uri="{FF2B5EF4-FFF2-40B4-BE49-F238E27FC236}">
                <a16:creationId xmlns:a16="http://schemas.microsoft.com/office/drawing/2014/main" id="{E101BA2B-3019-4AA6-98D5-62B228185A2B}"/>
              </a:ext>
            </a:extLst>
          </p:cNvPr>
          <p:cNvGrpSpPr/>
          <p:nvPr/>
        </p:nvGrpSpPr>
        <p:grpSpPr>
          <a:xfrm>
            <a:off x="3466932" y="4918158"/>
            <a:ext cx="63531" cy="56356"/>
            <a:chOff x="4929875" y="2065025"/>
            <a:chExt cx="49625" cy="44025"/>
          </a:xfrm>
          <a:solidFill>
            <a:srgbClr val="003493"/>
          </a:solidFill>
        </p:grpSpPr>
        <p:sp>
          <p:nvSpPr>
            <p:cNvPr id="231" name="Google Shape;1844;p49">
              <a:extLst>
                <a:ext uri="{FF2B5EF4-FFF2-40B4-BE49-F238E27FC236}">
                  <a16:creationId xmlns:a16="http://schemas.microsoft.com/office/drawing/2014/main" id="{A00C1A1D-BAC1-4FA7-996F-36C909CB29B0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45;p49">
              <a:extLst>
                <a:ext uri="{FF2B5EF4-FFF2-40B4-BE49-F238E27FC236}">
                  <a16:creationId xmlns:a16="http://schemas.microsoft.com/office/drawing/2014/main" id="{645F5FA6-DAD9-4B76-888A-7928D3ABE5E7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DD5BAEB0-855E-4E65-ADA1-065373575769}"/>
              </a:ext>
            </a:extLst>
          </p:cNvPr>
          <p:cNvSpPr txBox="1"/>
          <p:nvPr/>
        </p:nvSpPr>
        <p:spPr>
          <a:xfrm>
            <a:off x="6278002" y="4874322"/>
            <a:ext cx="109545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октябрь 2024 г </a:t>
            </a:r>
            <a:endParaRPr lang="ru-RU" sz="9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297DF3A-8140-4B72-BD37-B0153276FF33}"/>
              </a:ext>
            </a:extLst>
          </p:cNvPr>
          <p:cNvSpPr txBox="1"/>
          <p:nvPr/>
        </p:nvSpPr>
        <p:spPr>
          <a:xfrm>
            <a:off x="1497788" y="533293"/>
            <a:ext cx="25638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Популяризация человека-труда </a:t>
            </a:r>
            <a:endParaRPr lang="ru-RU" sz="1050" b="1" dirty="0">
              <a:solidFill>
                <a:schemeClr val="bg1">
                  <a:lumMod val="1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1A7E448-08D8-4BCA-9C29-B6FEED8484CF}"/>
              </a:ext>
            </a:extLst>
          </p:cNvPr>
          <p:cNvSpPr txBox="1"/>
          <p:nvPr/>
        </p:nvSpPr>
        <p:spPr>
          <a:xfrm>
            <a:off x="787642" y="852125"/>
            <a:ext cx="4087231" cy="52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900" b="1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900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потенциальными абитуриентами</a:t>
            </a:r>
          </a:p>
          <a:p>
            <a:pPr>
              <a:lnSpc>
                <a:spcPct val="107000"/>
              </a:lnSpc>
            </a:pPr>
            <a:r>
              <a:rPr lang="ru-RU" sz="9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2024-2025 </a:t>
            </a:r>
            <a:r>
              <a:rPr lang="ru-RU" sz="9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г.г</a:t>
            </a:r>
            <a:r>
              <a:rPr lang="ru-RU" sz="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solidFill>
                  <a:schemeClr val="bg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посещение школ города (9) , поселков (11)</a:t>
            </a:r>
          </a:p>
          <a:p>
            <a:pPr>
              <a:lnSpc>
                <a:spcPct val="107000"/>
              </a:lnSpc>
            </a:pPr>
            <a:r>
              <a:rPr lang="ru-RU" sz="900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Дни </a:t>
            </a:r>
            <a:r>
              <a:rPr lang="ru-RU" sz="900" dirty="0">
                <a:solidFill>
                  <a:schemeClr val="bg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открытых дверей для абитуриентов и родителей – </a:t>
            </a:r>
            <a:r>
              <a:rPr lang="ru-RU" sz="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встреч</a:t>
            </a:r>
            <a:endParaRPr lang="ru-RU" sz="6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E472B9B-60E8-4DEE-8EE8-74DA1564B8D1}"/>
              </a:ext>
            </a:extLst>
          </p:cNvPr>
          <p:cNvSpPr txBox="1"/>
          <p:nvPr/>
        </p:nvSpPr>
        <p:spPr>
          <a:xfrm>
            <a:off x="772486" y="1352734"/>
            <a:ext cx="4087231" cy="141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900" b="1" dirty="0">
                <a:solidFill>
                  <a:schemeClr val="bg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900" b="1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900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Ранее </a:t>
            </a:r>
            <a:r>
              <a:rPr lang="ru-RU" sz="900" dirty="0" err="1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профориентирование</a:t>
            </a:r>
            <a:endParaRPr lang="ru-RU" sz="900" dirty="0">
              <a:solidFill>
                <a:schemeClr val="bg1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900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9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2023-2024 </a:t>
            </a:r>
            <a:r>
              <a:rPr lang="ru-RU" sz="9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г.г</a:t>
            </a:r>
            <a:r>
              <a:rPr lang="ru-RU" sz="9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900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900" b="1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ru-RU" sz="900" b="1" dirty="0" err="1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</a:t>
            </a:r>
            <a:r>
              <a:rPr lang="ru-RU" sz="900" b="1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900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9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встреч</a:t>
            </a:r>
            <a:endParaRPr lang="ru-RU" sz="700" i="1" dirty="0">
              <a:solidFill>
                <a:schemeClr val="bg1">
                  <a:lumMod val="1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800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9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2024-2025 </a:t>
            </a:r>
            <a:r>
              <a:rPr lang="ru-RU" sz="9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г.г</a:t>
            </a:r>
            <a:r>
              <a:rPr lang="ru-RU" sz="9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900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900" b="1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6, 8 </a:t>
            </a:r>
            <a:r>
              <a:rPr lang="ru-RU" sz="900" b="1" dirty="0" err="1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</a:t>
            </a:r>
            <a:r>
              <a:rPr lang="ru-RU" sz="900" b="1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900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9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встреч</a:t>
            </a:r>
          </a:p>
          <a:p>
            <a:pPr>
              <a:lnSpc>
                <a:spcPct val="107000"/>
              </a:lnSpc>
            </a:pPr>
            <a:endParaRPr lang="ru-RU" sz="9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900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Расширение спектра рабочих профессий для </a:t>
            </a:r>
            <a:r>
              <a:rPr lang="ru-RU" sz="900" b="1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10-11 класса</a:t>
            </a:r>
          </a:p>
          <a:p>
            <a:pPr>
              <a:lnSpc>
                <a:spcPct val="107000"/>
              </a:lnSpc>
            </a:pPr>
            <a:r>
              <a:rPr lang="ru-RU" sz="900" dirty="0">
                <a:solidFill>
                  <a:schemeClr val="bg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900" i="1" dirty="0">
                <a:solidFill>
                  <a:schemeClr val="bg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замерщик на топографо-геодезических </a:t>
            </a:r>
          </a:p>
          <a:p>
            <a:pPr>
              <a:lnSpc>
                <a:spcPct val="107000"/>
              </a:lnSpc>
            </a:pPr>
            <a:r>
              <a:rPr lang="ru-RU" sz="900" i="1" dirty="0">
                <a:solidFill>
                  <a:schemeClr val="bg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и маркшейдерских работах</a:t>
            </a:r>
          </a:p>
          <a:p>
            <a:pPr>
              <a:lnSpc>
                <a:spcPct val="107000"/>
              </a:lnSpc>
            </a:pPr>
            <a:r>
              <a:rPr lang="ru-RU" sz="900" i="1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>
              <a:lnSpc>
                <a:spcPct val="107000"/>
              </a:lnSpc>
            </a:pPr>
            <a:r>
              <a:rPr lang="ru-RU" sz="900" i="1" dirty="0">
                <a:solidFill>
                  <a:schemeClr val="bg1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900" i="1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горнорабочий разреза</a:t>
            </a:r>
            <a:endParaRPr lang="ru-RU" sz="600" i="1" dirty="0">
              <a:solidFill>
                <a:schemeClr val="bg1">
                  <a:lumMod val="1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A1A7379-F7AE-42BE-9982-55EA426FC5D5}"/>
              </a:ext>
            </a:extLst>
          </p:cNvPr>
          <p:cNvSpPr txBox="1"/>
          <p:nvPr/>
        </p:nvSpPr>
        <p:spPr>
          <a:xfrm>
            <a:off x="3123427" y="1552669"/>
            <a:ext cx="1351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b="1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(посещений школ, </a:t>
            </a:r>
          </a:p>
          <a:p>
            <a:r>
              <a:rPr lang="ru-RU" sz="700" b="1" dirty="0">
                <a:solidFill>
                  <a:schemeClr val="bg1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 открытых дверей)</a:t>
            </a:r>
            <a:endParaRPr lang="ru-RU" sz="1200" b="1" dirty="0"/>
          </a:p>
        </p:txBody>
      </p:sp>
      <p:grpSp>
        <p:nvGrpSpPr>
          <p:cNvPr id="167" name="Google Shape;1874;p49">
            <a:extLst>
              <a:ext uri="{FF2B5EF4-FFF2-40B4-BE49-F238E27FC236}">
                <a16:creationId xmlns:a16="http://schemas.microsoft.com/office/drawing/2014/main" id="{32A5BC84-E5F4-468E-A6D5-09140609C3AE}"/>
              </a:ext>
            </a:extLst>
          </p:cNvPr>
          <p:cNvGrpSpPr/>
          <p:nvPr/>
        </p:nvGrpSpPr>
        <p:grpSpPr>
          <a:xfrm>
            <a:off x="863524" y="1628096"/>
            <a:ext cx="100452" cy="95183"/>
            <a:chOff x="4768575" y="2253950"/>
            <a:chExt cx="46300" cy="43875"/>
          </a:xfrm>
        </p:grpSpPr>
        <p:sp>
          <p:nvSpPr>
            <p:cNvPr id="168" name="Google Shape;1875;p49">
              <a:extLst>
                <a:ext uri="{FF2B5EF4-FFF2-40B4-BE49-F238E27FC236}">
                  <a16:creationId xmlns:a16="http://schemas.microsoft.com/office/drawing/2014/main" id="{B6098732-C5EC-43C2-83F1-E22F66093926}"/>
                </a:ext>
              </a:extLst>
            </p:cNvPr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76;p49">
              <a:extLst>
                <a:ext uri="{FF2B5EF4-FFF2-40B4-BE49-F238E27FC236}">
                  <a16:creationId xmlns:a16="http://schemas.microsoft.com/office/drawing/2014/main" id="{F6ECB23B-FF8C-439A-8A70-52755B986848}"/>
                </a:ext>
              </a:extLst>
            </p:cNvPr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874;p49">
            <a:extLst>
              <a:ext uri="{FF2B5EF4-FFF2-40B4-BE49-F238E27FC236}">
                <a16:creationId xmlns:a16="http://schemas.microsoft.com/office/drawing/2014/main" id="{8C47C93E-C92A-4A19-865E-D2AEEFC797FE}"/>
              </a:ext>
            </a:extLst>
          </p:cNvPr>
          <p:cNvGrpSpPr/>
          <p:nvPr/>
        </p:nvGrpSpPr>
        <p:grpSpPr>
          <a:xfrm>
            <a:off x="863524" y="2007938"/>
            <a:ext cx="100452" cy="95183"/>
            <a:chOff x="4768575" y="2253950"/>
            <a:chExt cx="46300" cy="43875"/>
          </a:xfrm>
        </p:grpSpPr>
        <p:sp>
          <p:nvSpPr>
            <p:cNvPr id="171" name="Google Shape;1875;p49">
              <a:extLst>
                <a:ext uri="{FF2B5EF4-FFF2-40B4-BE49-F238E27FC236}">
                  <a16:creationId xmlns:a16="http://schemas.microsoft.com/office/drawing/2014/main" id="{FDCE607E-BD66-44CE-A668-BDAA6400807D}"/>
                </a:ext>
              </a:extLst>
            </p:cNvPr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76;p49">
              <a:extLst>
                <a:ext uri="{FF2B5EF4-FFF2-40B4-BE49-F238E27FC236}">
                  <a16:creationId xmlns:a16="http://schemas.microsoft.com/office/drawing/2014/main" id="{B1DC17BA-2792-4DDF-B53E-D3AE76481299}"/>
                </a:ext>
              </a:extLst>
            </p:cNvPr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677711A-7D1B-4914-A16E-6D97BCB0CD40}"/>
              </a:ext>
            </a:extLst>
          </p:cNvPr>
          <p:cNvSpPr txBox="1"/>
          <p:nvPr/>
        </p:nvSpPr>
        <p:spPr>
          <a:xfrm>
            <a:off x="4229096" y="1947807"/>
            <a:ext cx="6671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выдачей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212216E-1310-487D-B500-5F935F922F4D}"/>
              </a:ext>
            </a:extLst>
          </p:cNvPr>
          <p:cNvSpPr txBox="1"/>
          <p:nvPr/>
        </p:nvSpPr>
        <p:spPr>
          <a:xfrm>
            <a:off x="3584422" y="2121022"/>
            <a:ext cx="139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диплома </a:t>
            </a:r>
          </a:p>
          <a:p>
            <a:r>
              <a:rPr lang="ru-RU" sz="7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режиме эксперимента)</a:t>
            </a:r>
          </a:p>
        </p:txBody>
      </p:sp>
      <p:sp>
        <p:nvSpPr>
          <p:cNvPr id="174" name="Google Shape;1872;p49">
            <a:extLst>
              <a:ext uri="{FF2B5EF4-FFF2-40B4-BE49-F238E27FC236}">
                <a16:creationId xmlns:a16="http://schemas.microsoft.com/office/drawing/2014/main" id="{B411D36F-3294-4708-9CFA-FE29E568B86E}"/>
              </a:ext>
            </a:extLst>
          </p:cNvPr>
          <p:cNvSpPr/>
          <p:nvPr/>
        </p:nvSpPr>
        <p:spPr>
          <a:xfrm>
            <a:off x="3379071" y="2221836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E46A97D-4632-4DEF-B9BF-99F972DF87D5}"/>
              </a:ext>
            </a:extLst>
          </p:cNvPr>
          <p:cNvSpPr txBox="1"/>
          <p:nvPr/>
        </p:nvSpPr>
        <p:spPr>
          <a:xfrm>
            <a:off x="2900213" y="2455301"/>
            <a:ext cx="21024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сертификата </a:t>
            </a:r>
            <a:r>
              <a:rPr lang="ru-RU" sz="7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(присоединении к колледжу межшкольного учебно-производственного комбината г. Степногорск)</a:t>
            </a:r>
          </a:p>
        </p:txBody>
      </p:sp>
      <p:sp>
        <p:nvSpPr>
          <p:cNvPr id="176" name="Google Shape;1872;p49">
            <a:extLst>
              <a:ext uri="{FF2B5EF4-FFF2-40B4-BE49-F238E27FC236}">
                <a16:creationId xmlns:a16="http://schemas.microsoft.com/office/drawing/2014/main" id="{B7F41E27-D15E-464D-9743-463711672ABB}"/>
              </a:ext>
            </a:extLst>
          </p:cNvPr>
          <p:cNvSpPr/>
          <p:nvPr/>
        </p:nvSpPr>
        <p:spPr>
          <a:xfrm>
            <a:off x="2636970" y="2598265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2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9803;p56">
            <a:extLst>
              <a:ext uri="{FF2B5EF4-FFF2-40B4-BE49-F238E27FC236}">
                <a16:creationId xmlns:a16="http://schemas.microsoft.com/office/drawing/2014/main" id="{DDB7CAB2-ACF8-485A-B528-0BFDA3D793FB}"/>
              </a:ext>
            </a:extLst>
          </p:cNvPr>
          <p:cNvGrpSpPr/>
          <p:nvPr/>
        </p:nvGrpSpPr>
        <p:grpSpPr>
          <a:xfrm>
            <a:off x="6431013" y="951694"/>
            <a:ext cx="2293887" cy="3240112"/>
            <a:chOff x="1333682" y="3344330"/>
            <a:chExt cx="271213" cy="383088"/>
          </a:xfrm>
        </p:grpSpPr>
        <p:sp>
          <p:nvSpPr>
            <p:cNvPr id="167" name="Google Shape;9804;p56">
              <a:extLst>
                <a:ext uri="{FF2B5EF4-FFF2-40B4-BE49-F238E27FC236}">
                  <a16:creationId xmlns:a16="http://schemas.microsoft.com/office/drawing/2014/main" id="{7C6176B3-4F27-4974-B03E-49EAFC23A1B4}"/>
                </a:ext>
              </a:extLst>
            </p:cNvPr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805;p56">
              <a:extLst>
                <a:ext uri="{FF2B5EF4-FFF2-40B4-BE49-F238E27FC236}">
                  <a16:creationId xmlns:a16="http://schemas.microsoft.com/office/drawing/2014/main" id="{34FBC919-7F7A-4973-BF7C-334D3FDD835D}"/>
                </a:ext>
              </a:extLst>
            </p:cNvPr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806;p56">
              <a:extLst>
                <a:ext uri="{FF2B5EF4-FFF2-40B4-BE49-F238E27FC236}">
                  <a16:creationId xmlns:a16="http://schemas.microsoft.com/office/drawing/2014/main" id="{A5D55CA7-B369-472B-BD45-9CC85878A941}"/>
                </a:ext>
              </a:extLst>
            </p:cNvPr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807;p56">
              <a:extLst>
                <a:ext uri="{FF2B5EF4-FFF2-40B4-BE49-F238E27FC236}">
                  <a16:creationId xmlns:a16="http://schemas.microsoft.com/office/drawing/2014/main" id="{9A818BC8-7DB9-4428-A98F-347D4FF2A238}"/>
                </a:ext>
              </a:extLst>
            </p:cNvPr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08;p56">
              <a:extLst>
                <a:ext uri="{FF2B5EF4-FFF2-40B4-BE49-F238E27FC236}">
                  <a16:creationId xmlns:a16="http://schemas.microsoft.com/office/drawing/2014/main" id="{A025647A-E8D8-48DA-91D5-87330C33ADA8}"/>
                </a:ext>
              </a:extLst>
            </p:cNvPr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09;p56">
              <a:extLst>
                <a:ext uri="{FF2B5EF4-FFF2-40B4-BE49-F238E27FC236}">
                  <a16:creationId xmlns:a16="http://schemas.microsoft.com/office/drawing/2014/main" id="{4A2983D6-BE24-42C1-A50F-BB214C82AA83}"/>
                </a:ext>
              </a:extLst>
            </p:cNvPr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10;p56">
              <a:extLst>
                <a:ext uri="{FF2B5EF4-FFF2-40B4-BE49-F238E27FC236}">
                  <a16:creationId xmlns:a16="http://schemas.microsoft.com/office/drawing/2014/main" id="{96587609-CCB3-4253-AE58-5298E06D4E41}"/>
                </a:ext>
              </a:extLst>
            </p:cNvPr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811;p56">
              <a:extLst>
                <a:ext uri="{FF2B5EF4-FFF2-40B4-BE49-F238E27FC236}">
                  <a16:creationId xmlns:a16="http://schemas.microsoft.com/office/drawing/2014/main" id="{42D3FC10-4475-4741-9B25-7126862C7E41}"/>
                </a:ext>
              </a:extLst>
            </p:cNvPr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812;p56">
              <a:extLst>
                <a:ext uri="{FF2B5EF4-FFF2-40B4-BE49-F238E27FC236}">
                  <a16:creationId xmlns:a16="http://schemas.microsoft.com/office/drawing/2014/main" id="{D8456AEB-E0D4-4EF7-8F8F-6D41363A59FD}"/>
                </a:ext>
              </a:extLst>
            </p:cNvPr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813;p56">
              <a:extLst>
                <a:ext uri="{FF2B5EF4-FFF2-40B4-BE49-F238E27FC236}">
                  <a16:creationId xmlns:a16="http://schemas.microsoft.com/office/drawing/2014/main" id="{546498D6-3D92-4B17-9ABF-CA70A3C7C32A}"/>
                </a:ext>
              </a:extLst>
            </p:cNvPr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814;p56">
              <a:extLst>
                <a:ext uri="{FF2B5EF4-FFF2-40B4-BE49-F238E27FC236}">
                  <a16:creationId xmlns:a16="http://schemas.microsoft.com/office/drawing/2014/main" id="{3F2AD3C3-7562-41AC-B3FD-001CB31A1EE2}"/>
                </a:ext>
              </a:extLst>
            </p:cNvPr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6AC25D-B665-4FD0-81EB-47C02C25ADE1}"/>
              </a:ext>
            </a:extLst>
          </p:cNvPr>
          <p:cNvGrpSpPr/>
          <p:nvPr/>
        </p:nvGrpSpPr>
        <p:grpSpPr>
          <a:xfrm>
            <a:off x="89048" y="4774168"/>
            <a:ext cx="339278" cy="369332"/>
            <a:chOff x="1795928" y="4716054"/>
            <a:chExt cx="339278" cy="369332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A8DE8C01-A111-42EF-B8DD-80E39E96B17F}"/>
                </a:ext>
              </a:extLst>
            </p:cNvPr>
            <p:cNvCxnSpPr/>
            <p:nvPr/>
          </p:nvCxnSpPr>
          <p:spPr>
            <a:xfrm>
              <a:off x="1795928" y="4751198"/>
              <a:ext cx="3392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F3E43B-E3D4-4FEE-B0EA-365F33D8D772}"/>
                </a:ext>
              </a:extLst>
            </p:cNvPr>
            <p:cNvSpPr txBox="1"/>
            <p:nvPr/>
          </p:nvSpPr>
          <p:spPr>
            <a:xfrm>
              <a:off x="1801757" y="471605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</p:grpSp>
      <p:sp>
        <p:nvSpPr>
          <p:cNvPr id="5" name="Google Shape;309;p43">
            <a:extLst>
              <a:ext uri="{FF2B5EF4-FFF2-40B4-BE49-F238E27FC236}">
                <a16:creationId xmlns:a16="http://schemas.microsoft.com/office/drawing/2014/main" id="{E957C3AC-416E-4EF8-8189-A81B6E9E6993}"/>
              </a:ext>
            </a:extLst>
          </p:cNvPr>
          <p:cNvSpPr txBox="1">
            <a:spLocks/>
          </p:cNvSpPr>
          <p:nvPr/>
        </p:nvSpPr>
        <p:spPr>
          <a:xfrm>
            <a:off x="655321" y="-53340"/>
            <a:ext cx="3479358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r>
              <a:rPr lang="kk-K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Ожидаемый результат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9333122-CDF8-48E9-8856-EF642307E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44320"/>
              </p:ext>
            </p:extLst>
          </p:nvPr>
        </p:nvGraphicFramePr>
        <p:xfrm>
          <a:off x="821654" y="624098"/>
          <a:ext cx="6149008" cy="4174429"/>
        </p:xfrm>
        <a:graphic>
          <a:graphicData uri="http://schemas.openxmlformats.org/drawingml/2006/table">
            <a:tbl>
              <a:tblPr/>
              <a:tblGrid>
                <a:gridCol w="807553">
                  <a:extLst>
                    <a:ext uri="{9D8B030D-6E8A-4147-A177-3AD203B41FA5}">
                      <a16:colId xmlns:a16="http://schemas.microsoft.com/office/drawing/2014/main" val="2046730744"/>
                    </a:ext>
                  </a:extLst>
                </a:gridCol>
                <a:gridCol w="5341455">
                  <a:extLst>
                    <a:ext uri="{9D8B030D-6E8A-4147-A177-3AD203B41FA5}">
                      <a16:colId xmlns:a16="http://schemas.microsoft.com/office/drawing/2014/main" val="83752166"/>
                    </a:ext>
                  </a:extLst>
                </a:gridCol>
              </a:tblGrid>
              <a:tr h="596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kk-KZ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1</a:t>
                      </a:r>
                      <a:endParaRPr kumimoji="0" lang="en-US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Inter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ЗАВЕРШЕНИЕ ПРОФИЛИЗАЦИИ КОЛЛЕДЖА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948876"/>
                  </a:ext>
                </a:extLst>
              </a:tr>
              <a:tr h="596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kk-KZ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2</a:t>
                      </a:r>
                      <a:endParaRPr kumimoji="0" lang="en-US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Inter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КЛЮЧЕВОЕ МЕСТО ПОДГОТОВКИ КАДРОВ В ГОРНОЙ И ЭНЕРГЕТИЧЕСКОЙ ОТРАСЛИ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4900730"/>
                  </a:ext>
                </a:extLst>
              </a:tr>
              <a:tr h="596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kk-KZ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3</a:t>
                      </a:r>
                      <a:endParaRPr kumimoji="0" lang="en-US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Inter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ЛИДЕР В ПОДГОТОВКЕ КВАЛИФИЦИРОВАННЫХ КАДРОВ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2832487"/>
                  </a:ext>
                </a:extLst>
              </a:tr>
              <a:tr h="596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kk-KZ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4</a:t>
                      </a:r>
                      <a:endParaRPr kumimoji="0" lang="en-US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Inter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УВЕЛИЧЕНИЕ КОНТИНГЕНТА ДО 520 ЧЕЛ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8369546"/>
                  </a:ext>
                </a:extLst>
              </a:tr>
              <a:tr h="596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kk-KZ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5</a:t>
                      </a:r>
                      <a:endParaRPr kumimoji="0" lang="en-US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Inter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ТРУДОУСТРОЙСТВО ПО СПЕЦИАЛЬНОСТИ НЕ МЕНЕЕ 85%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5713964"/>
                  </a:ext>
                </a:extLst>
              </a:tr>
              <a:tr h="596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kk-KZ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6</a:t>
                      </a:r>
                      <a:endParaRPr kumimoji="0" lang="en-US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Inter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ДУАЛЬНОЕ И ЦЕЛЕВОЕ ОБУЧЕНИЕ НЕ МЕНЕЕ 45%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9238237"/>
                  </a:ext>
                </a:extLst>
              </a:tr>
              <a:tr h="596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kk-KZ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7</a:t>
                      </a:r>
                      <a:endParaRPr kumimoji="0" lang="en-US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Inter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Inter"/>
                        </a:rPr>
                        <a:t>БЕЗОПАСНАЯ И КОМФОРТНАЯ СРЕДА ОБРАЗОВАНИЯ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07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9BE8F-A399-41DE-BC4F-1416B3FC2C7E}"/>
              </a:ext>
            </a:extLst>
          </p:cNvPr>
          <p:cNvSpPr txBox="1"/>
          <p:nvPr/>
        </p:nvSpPr>
        <p:spPr>
          <a:xfrm>
            <a:off x="2286000" y="-3393920"/>
            <a:ext cx="4572000" cy="1194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4. </a:t>
            </a: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Практическое обучение . Более 22 предприятий являются социальными партнерами колледжа. Заключено 5 меморандумов и два договора о шефстве. Программы производственной практики согласуются с работодателями как и рабочие учебные планы. Оплачиваемую практику на производстве проходят 46 человек. Качество практического обучения составляет 85%. Руководители практик осуществляют постоянный контроль за посещаемостью мест практик и за качественным прохождением практики. Качественное прохождение производственной практики, участие в конкурсах профессионального мастерства в формате </a:t>
            </a:r>
            <a:r>
              <a:rPr lang="ru-RU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WorldSkills</a:t>
            </a: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являются залогом трудоустройства по специальности. Так победителям регионального конкурса </a:t>
            </a:r>
            <a:r>
              <a:rPr lang="ru-RU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профмастерства</a:t>
            </a: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по компетенции “Геодезия” 2023 года </a:t>
            </a:r>
            <a:r>
              <a:rPr lang="ru-RU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Киден</a:t>
            </a: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Бекназару</a:t>
            </a: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lang="ru-RU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Кушербаеву</a:t>
            </a: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Муратбеку получение высшего образование после окончания колледжа в Карагандинском ВУЗе оплачивает предприятие социальный партнер АО “АК </a:t>
            </a:r>
            <a:r>
              <a:rPr lang="ru-RU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Алтынаалмас</a:t>
            </a: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” в качестве поощрения талантливой молодежи.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Трудоустройство составляет 85 %, занятость 100 %.,э трудоустройство по оплачиваемой практике 89%.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На сегодняшний день по дуальному обучению обучаются 36% студентов, в рамках целевой подготовки кадров 41%.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Проблемным вопросом является создание мест оплачиваемой практики на производстве, так как фактически оплачиваемая практика является трудоустройством на вакантные рабочие места, и предприятия в силу сложности и специфики горной и энергетической отраслей не всегда готовы принимать на трудоустройство студентов у которых еще нет диплома а деньги на оплату практики не предусмотрены бюджетом предприятия.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Планы на 2024-2055 учебный год: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4. Не снизить и увеличить количество мест оплачиваемой практики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Проводить постоянный поиск новых </a:t>
            </a:r>
            <a:r>
              <a:rPr lang="ru-RU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новых</a:t>
            </a: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социальных партнеров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Осуществлять работу с социальными партнерами по дальнейшему трудоустройству по специальности выпускников.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Увеличить курсовое обучение по рабочим квалификациям и по промышленной безопасности работников предприятий до 300 и более человек</a:t>
            </a: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Открыть маркшейдерское бюро используя свое оборудование и программное обеспечение </a:t>
            </a:r>
            <a:r>
              <a:rPr lang="ru-RU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Макромайн</a:t>
            </a:r>
            <a:r>
              <a:rPr lang="ru-RU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93376177"/>
      </p:ext>
    </p:extLst>
  </p:cSld>
  <p:clrMapOvr>
    <a:masterClrMapping/>
  </p:clrMapOvr>
</p:sld>
</file>

<file path=ppt/theme/theme1.xml><?xml version="1.0" encoding="utf-8"?>
<a:theme xmlns:a="http://schemas.openxmlformats.org/drawingml/2006/main" name="Formulating a Research Problem for University Students by Slidesgo">
  <a:themeElements>
    <a:clrScheme name="Simple Light">
      <a:dk1>
        <a:srgbClr val="0A0A0A"/>
      </a:dk1>
      <a:lt1>
        <a:srgbClr val="F9F9F9"/>
      </a:lt1>
      <a:dk2>
        <a:srgbClr val="DDDDDD"/>
      </a:dk2>
      <a:lt2>
        <a:srgbClr val="B3B4B3"/>
      </a:lt2>
      <a:accent1>
        <a:srgbClr val="878887"/>
      </a:accent1>
      <a:accent2>
        <a:srgbClr val="5F616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A0A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4640</TotalTime>
  <Words>1309</Words>
  <Application>Microsoft Office PowerPoint</Application>
  <PresentationFormat>Экран (16:9)</PresentationFormat>
  <Paragraphs>272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Commissioner</vt:lpstr>
      <vt:lpstr>Tahoma</vt:lpstr>
      <vt:lpstr>Golos Text</vt:lpstr>
      <vt:lpstr>Golos Text SemiBold</vt:lpstr>
      <vt:lpstr>Formulating a Research Problem for University Students by Slidesgo</vt:lpstr>
      <vt:lpstr>СТРАТЕГИЧЕСКАЯ  ПРОГРАММА РАЗВИТИЯ</vt:lpstr>
      <vt:lpstr>Презентация PowerPoint</vt:lpstr>
      <vt:lpstr>Презентация PowerPoint</vt:lpstr>
      <vt:lpstr>Общие сведения</vt:lpstr>
      <vt:lpstr>Презентация PowerPoint</vt:lpstr>
      <vt:lpstr>Задачи, деятельности колледжа</vt:lpstr>
      <vt:lpstr>Задачи, деятельности колледжа в год профессий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СТРАТЕГИЧЕСКОЙ  ПРОГРАММЫ РАЗВИТИЯ</dc:title>
  <dc:creator>Алёна Оськина</dc:creator>
  <cp:lastModifiedBy>User</cp:lastModifiedBy>
  <cp:revision>92</cp:revision>
  <dcterms:modified xsi:type="dcterms:W3CDTF">2025-08-29T04:12:42Z</dcterms:modified>
</cp:coreProperties>
</file>